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43" r:id="rId2"/>
    <p:sldId id="379" r:id="rId3"/>
    <p:sldId id="380" r:id="rId4"/>
    <p:sldId id="381" r:id="rId5"/>
    <p:sldId id="383" r:id="rId6"/>
    <p:sldId id="362" r:id="rId7"/>
    <p:sldId id="348" r:id="rId8"/>
    <p:sldId id="352" r:id="rId9"/>
    <p:sldId id="355" r:id="rId10"/>
    <p:sldId id="366" r:id="rId11"/>
    <p:sldId id="354" r:id="rId12"/>
    <p:sldId id="363" r:id="rId13"/>
    <p:sldId id="367" r:id="rId14"/>
    <p:sldId id="361" r:id="rId15"/>
    <p:sldId id="364" r:id="rId16"/>
    <p:sldId id="368" r:id="rId17"/>
    <p:sldId id="375" r:id="rId18"/>
    <p:sldId id="377" r:id="rId19"/>
    <p:sldId id="376" r:id="rId20"/>
    <p:sldId id="378" r:id="rId21"/>
    <p:sldId id="371" r:id="rId22"/>
    <p:sldId id="373" r:id="rId23"/>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8000"/>
    <a:srgbClr val="3333CC"/>
    <a:srgbClr val="00CC00"/>
    <a:srgbClr val="CC0000"/>
    <a:srgbClr val="2D2D8A"/>
    <a:srgbClr val="FFFF00"/>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7" autoAdjust="0"/>
    <p:restoredTop sz="91854" autoAdjust="0"/>
  </p:normalViewPr>
  <p:slideViewPr>
    <p:cSldViewPr>
      <p:cViewPr>
        <p:scale>
          <a:sx n="84" d="100"/>
          <a:sy n="84" d="100"/>
        </p:scale>
        <p:origin x="179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141730FD-9D98-45B3-B58B-022C96FEE84E}" type="datetimeFigureOut">
              <a:rPr lang="en-US" smtClean="0"/>
              <a:t>9/10/19</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525691B0-0A0E-4F4D-A9FF-04544B380666}" type="slidenum">
              <a:rPr lang="en-US" smtClean="0"/>
              <a:t>‹#›</a:t>
            </a:fld>
            <a:endParaRPr lang="en-US"/>
          </a:p>
        </p:txBody>
      </p:sp>
    </p:spTree>
    <p:extLst>
      <p:ext uri="{BB962C8B-B14F-4D97-AF65-F5344CB8AC3E}">
        <p14:creationId xmlns:p14="http://schemas.microsoft.com/office/powerpoint/2010/main" val="33081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956550" y="0"/>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98500" y="4409758"/>
            <a:ext cx="5588000" cy="417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817904"/>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956550" y="8817904"/>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lgn="r">
              <a:defRPr sz="1200"/>
            </a:lvl1pPr>
          </a:lstStyle>
          <a:p>
            <a:fld id="{49B4F25A-E921-4C66-BA50-5EE830DE636D}" type="slidenum">
              <a:rPr lang="en-US"/>
              <a:pPr/>
              <a:t>‹#›</a:t>
            </a:fld>
            <a:endParaRPr lang="en-US"/>
          </a:p>
        </p:txBody>
      </p:sp>
    </p:spTree>
    <p:extLst>
      <p:ext uri="{BB962C8B-B14F-4D97-AF65-F5344CB8AC3E}">
        <p14:creationId xmlns:p14="http://schemas.microsoft.com/office/powerpoint/2010/main" val="40895508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408127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246915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098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4770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185541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297305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110646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312619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343438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415818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376118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232316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&lt;#&gt;</a:t>
            </a:r>
          </a:p>
        </p:txBody>
      </p:sp>
    </p:spTree>
    <p:extLst>
      <p:ext uri="{BB962C8B-B14F-4D97-AF65-F5344CB8AC3E}">
        <p14:creationId xmlns:p14="http://schemas.microsoft.com/office/powerpoint/2010/main" val="2370395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Advanced Dvorak Technique</a:t>
            </a:r>
          </a:p>
        </p:txBody>
      </p:sp>
      <p:sp>
        <p:nvSpPr>
          <p:cNvPr id="1027" name="Rectangle 3"/>
          <p:cNvSpPr>
            <a:spLocks noGrp="1" noChangeArrowheads="1"/>
          </p:cNvSpPr>
          <p:nvPr>
            <p:ph type="body" idx="1"/>
          </p:nvPr>
        </p:nvSpPr>
        <p:spPr bwMode="auto">
          <a:xfrm>
            <a:off x="457200" y="1371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i="1">
                <a:solidFill>
                  <a:srgbClr val="000099"/>
                </a:solidFill>
                <a:effectLst>
                  <a:outerShdw blurRad="38100" dist="38100" dir="2700000" algn="tl">
                    <a:srgbClr val="C0C0C0"/>
                  </a:outerShdw>
                </a:effectLst>
              </a:defRPr>
            </a:lvl1pPr>
          </a:lstStyle>
          <a:p>
            <a:r>
              <a:rPr lang="en-US"/>
              <a:t>&lt;#&gt;</a:t>
            </a:r>
          </a:p>
        </p:txBody>
      </p:sp>
      <p:pic>
        <p:nvPicPr>
          <p:cNvPr id="1031" name="Picture 7" descr="UW_logo_10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62900" y="381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imss-logo-small-trans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0"/>
            <a:ext cx="1352550" cy="990600"/>
          </a:xfrm>
          <a:prstGeom prst="rect">
            <a:avLst/>
          </a:prstGeom>
          <a:noFill/>
          <a:extLst>
            <a:ext uri="{909E8E84-426E-40DD-AFC4-6F175D3DCCD1}">
              <a14:hiddenFill xmlns:a14="http://schemas.microsoft.com/office/drawing/2010/main">
                <a:solidFill>
                  <a:srgbClr val="FFFFFF"/>
                </a:solidFill>
              </a14:hiddenFill>
            </a:ext>
          </a:extLst>
        </p:spPr>
      </p:pic>
      <p:sp>
        <p:nvSpPr>
          <p:cNvPr id="1034" name="Line 10"/>
          <p:cNvSpPr>
            <a:spLocks noChangeShapeType="1"/>
          </p:cNvSpPr>
          <p:nvPr userDrawn="1"/>
        </p:nvSpPr>
        <p:spPr bwMode="auto">
          <a:xfrm>
            <a:off x="0" y="9906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userDrawn="1"/>
        </p:nvSpPr>
        <p:spPr bwMode="auto">
          <a:xfrm>
            <a:off x="0" y="1066800"/>
            <a:ext cx="9144000"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1175/WAF-D-19-0007.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tiff"/><Relationship Id="rId5"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gif"/><Relationship Id="rId5" Type="http://schemas.openxmlformats.org/officeDocument/2006/relationships/image" Target="../media/image23.gif"/><Relationship Id="rId6"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 Id="rId3" Type="http://schemas.openxmlformats.org/officeDocument/2006/relationships/image" Target="../media/image2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image" Target="../media/image32.gif"/><Relationship Id="rId8" Type="http://schemas.openxmlformats.org/officeDocument/2006/relationships/image" Target="../media/image33.gif"/><Relationship Id="rId9" Type="http://schemas.openxmlformats.org/officeDocument/2006/relationships/image" Target="../media/image34.gif"/><Relationship Id="rId10" Type="http://schemas.openxmlformats.org/officeDocument/2006/relationships/image" Target="../media/image35.gif"/><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gif"/><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 Id="rId3" Type="http://schemas.openxmlformats.org/officeDocument/2006/relationships/image" Target="../media/image4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 Id="rId3" Type="http://schemas.openxmlformats.org/officeDocument/2006/relationships/image" Target="../media/image4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 Id="rId3" Type="http://schemas.openxmlformats.org/officeDocument/2006/relationships/image" Target="../media/image4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opic.ssec.wisc.edu/real-time/jtwc_aid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5"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a:xfrm>
            <a:off x="-9525" y="1066800"/>
            <a:ext cx="8315325" cy="57150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400" b="1" dirty="0" smtClean="0">
              <a:solidFill>
                <a:srgbClr val="0000FF"/>
              </a:solidFill>
            </a:endParaRPr>
          </a:p>
          <a:p>
            <a:r>
              <a:rPr lang="en-US" sz="2400" b="1" dirty="0" smtClean="0">
                <a:solidFill>
                  <a:srgbClr val="0000FF"/>
                </a:solidFill>
              </a:rPr>
              <a:t>Currently running ADT-Version 9.0 at CIMSS</a:t>
            </a:r>
          </a:p>
          <a:p>
            <a:pPr lvl="1"/>
            <a:r>
              <a:rPr lang="en-US" sz="2000" b="1" dirty="0" smtClean="0">
                <a:solidFill>
                  <a:srgbClr val="008000"/>
                </a:solidFill>
              </a:rPr>
              <a:t>http://tropic.ssec.wisc.edu/real-time/</a:t>
            </a:r>
            <a:r>
              <a:rPr lang="en-US" sz="2000" b="1" dirty="0" err="1" smtClean="0">
                <a:solidFill>
                  <a:srgbClr val="008000"/>
                </a:solidFill>
              </a:rPr>
              <a:t>adt</a:t>
            </a:r>
            <a:endParaRPr lang="en-US" sz="2000" b="1" dirty="0" smtClean="0">
              <a:solidFill>
                <a:srgbClr val="008000"/>
              </a:solidFill>
            </a:endParaRPr>
          </a:p>
          <a:p>
            <a:pPr lvl="1"/>
            <a:r>
              <a:rPr lang="en-US" sz="2000" b="1" dirty="0" smtClean="0">
                <a:solidFill>
                  <a:srgbClr val="C00000"/>
                </a:solidFill>
              </a:rPr>
              <a:t>Has been delivered to </a:t>
            </a:r>
            <a:r>
              <a:rPr lang="en-US" sz="2000" b="1" dirty="0" smtClean="0">
                <a:solidFill>
                  <a:srgbClr val="C00000"/>
                </a:solidFill>
              </a:rPr>
              <a:t>NOAA/STAR </a:t>
            </a:r>
            <a:r>
              <a:rPr lang="en-US" sz="2000" b="1" dirty="0" smtClean="0">
                <a:solidFill>
                  <a:srgbClr val="C00000"/>
                </a:solidFill>
              </a:rPr>
              <a:t>and </a:t>
            </a:r>
            <a:r>
              <a:rPr lang="en-US" sz="2000" b="1" dirty="0" smtClean="0">
                <a:solidFill>
                  <a:srgbClr val="C00000"/>
                </a:solidFill>
              </a:rPr>
              <a:t>we ar</a:t>
            </a:r>
            <a:r>
              <a:rPr lang="en-US" sz="2000" b="1" dirty="0" smtClean="0">
                <a:solidFill>
                  <a:srgbClr val="C00000"/>
                </a:solidFill>
              </a:rPr>
              <a:t>e currently         working to implement into operations</a:t>
            </a:r>
          </a:p>
          <a:p>
            <a:endParaRPr lang="en-US" sz="2400" b="1" dirty="0">
              <a:solidFill>
                <a:srgbClr val="C00000"/>
              </a:solidFill>
            </a:endParaRPr>
          </a:p>
          <a:p>
            <a:r>
              <a:rPr lang="en-US" sz="2400" b="1" dirty="0" smtClean="0">
                <a:solidFill>
                  <a:srgbClr val="0000FF"/>
                </a:solidFill>
              </a:rPr>
              <a:t>Real-time validation at</a:t>
            </a:r>
          </a:p>
          <a:p>
            <a:pPr lvl="1"/>
            <a:r>
              <a:rPr lang="en-US" sz="2000" b="1" dirty="0" smtClean="0">
                <a:solidFill>
                  <a:srgbClr val="7030A0"/>
                </a:solidFill>
              </a:rPr>
              <a:t>http://</a:t>
            </a:r>
            <a:r>
              <a:rPr lang="en-US" sz="2000" b="1" dirty="0" err="1" smtClean="0">
                <a:solidFill>
                  <a:srgbClr val="7030A0"/>
                </a:solidFill>
              </a:rPr>
              <a:t>tropic.ssec.wisc.edu</a:t>
            </a:r>
            <a:r>
              <a:rPr lang="en-US" sz="2000" b="1" dirty="0" smtClean="0">
                <a:solidFill>
                  <a:srgbClr val="7030A0"/>
                </a:solidFill>
              </a:rPr>
              <a:t>/real-time/</a:t>
            </a:r>
            <a:r>
              <a:rPr lang="en-US" sz="2000" b="1" dirty="0" err="1" smtClean="0">
                <a:solidFill>
                  <a:srgbClr val="7030A0"/>
                </a:solidFill>
              </a:rPr>
              <a:t>adt</a:t>
            </a:r>
            <a:r>
              <a:rPr lang="en-US" sz="2000" b="1" dirty="0" smtClean="0">
                <a:solidFill>
                  <a:srgbClr val="7030A0"/>
                </a:solidFill>
              </a:rPr>
              <a:t>/validation</a:t>
            </a:r>
          </a:p>
          <a:p>
            <a:pPr lvl="1"/>
            <a:endParaRPr lang="en-US" sz="2000" b="1" dirty="0">
              <a:solidFill>
                <a:srgbClr val="C00000"/>
              </a:solidFill>
            </a:endParaRPr>
          </a:p>
          <a:p>
            <a:r>
              <a:rPr lang="en-US" sz="2400" b="1" dirty="0" smtClean="0">
                <a:solidFill>
                  <a:srgbClr val="0000FF"/>
                </a:solidFill>
              </a:rPr>
              <a:t>ADT-V9.0 Journal Article</a:t>
            </a:r>
          </a:p>
          <a:p>
            <a:pPr lvl="1"/>
            <a:r>
              <a:rPr lang="en-US" sz="2000" dirty="0"/>
              <a:t>Olander, T. L. and C. S. </a:t>
            </a:r>
            <a:r>
              <a:rPr lang="en-US" sz="2000" dirty="0" err="1"/>
              <a:t>Velden</a:t>
            </a:r>
            <a:r>
              <a:rPr lang="en-US" sz="2000" dirty="0"/>
              <a:t>, 2019:  The Advanced Dvorak Technique for estimating tropical cyclone intensity: Update and new capabilities. </a:t>
            </a:r>
            <a:r>
              <a:rPr lang="en-US" sz="2000" i="1" dirty="0" err="1"/>
              <a:t>Wea</a:t>
            </a:r>
            <a:r>
              <a:rPr lang="en-US" sz="2000" i="1" dirty="0"/>
              <a:t>. Forecasting</a:t>
            </a:r>
            <a:r>
              <a:rPr lang="en-US" sz="2000" dirty="0"/>
              <a:t>, </a:t>
            </a:r>
            <a:r>
              <a:rPr lang="en-US" sz="2000" b="1" dirty="0"/>
              <a:t>34</a:t>
            </a:r>
            <a:r>
              <a:rPr lang="en-US" sz="2000" dirty="0"/>
              <a:t>, 905-922. </a:t>
            </a:r>
            <a:r>
              <a:rPr lang="en-US" sz="2000" dirty="0"/>
              <a:t> </a:t>
            </a:r>
            <a:r>
              <a:rPr lang="en-US" sz="2000" dirty="0" smtClean="0"/>
              <a:t>                                                            </a:t>
            </a:r>
            <a:r>
              <a:rPr lang="en-US" sz="2000" dirty="0" err="1" smtClean="0"/>
              <a:t>doi</a:t>
            </a:r>
            <a:r>
              <a:rPr lang="en-US" sz="2000" dirty="0" smtClean="0"/>
              <a:t>: </a:t>
            </a:r>
            <a:r>
              <a:rPr lang="en-US" sz="2000" u="sng" dirty="0" smtClean="0">
                <a:hlinkClick r:id="rId2"/>
              </a:rPr>
              <a:t>https</a:t>
            </a:r>
            <a:r>
              <a:rPr lang="en-US" sz="2000" u="sng" dirty="0">
                <a:hlinkClick r:id="rId2"/>
              </a:rPr>
              <a:t>://doi.org/10.1175/WAF-D-19-0007.1</a:t>
            </a:r>
            <a:r>
              <a:rPr lang="en-US" sz="2000" dirty="0"/>
              <a:t> </a:t>
            </a:r>
            <a:endParaRPr lang="en-US" sz="2000" b="1" dirty="0" smtClean="0">
              <a:solidFill>
                <a:srgbClr val="0000FF"/>
              </a:solidFill>
            </a:endParaRPr>
          </a:p>
          <a:p>
            <a:endParaRPr lang="en-US" sz="1400" b="1" dirty="0" smtClean="0">
              <a:solidFill>
                <a:srgbClr val="0000FF"/>
              </a:solidFill>
            </a:endParaRPr>
          </a:p>
          <a:p>
            <a:endParaRPr lang="en-US" sz="2000" b="1" dirty="0" smtClean="0">
              <a:solidFill>
                <a:srgbClr val="0000FF"/>
              </a:solidFill>
            </a:endParaRPr>
          </a:p>
        </p:txBody>
      </p:sp>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a:t>ADTV9.0 </a:t>
            </a:r>
            <a:r>
              <a:rPr lang="en-US" sz="2000" dirty="0" smtClean="0"/>
              <a:t>– Overview</a:t>
            </a:r>
            <a:endParaRPr lang="en-US" sz="2000" dirty="0"/>
          </a:p>
        </p:txBody>
      </p:sp>
    </p:spTree>
    <p:extLst>
      <p:ext uri="{BB962C8B-B14F-4D97-AF65-F5344CB8AC3E}">
        <p14:creationId xmlns:p14="http://schemas.microsoft.com/office/powerpoint/2010/main" val="2808179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a:t>
            </a:r>
            <a:r>
              <a:rPr lang="en-US" sz="2000" dirty="0" smtClean="0"/>
              <a:t>V9.0 </a:t>
            </a:r>
            <a:r>
              <a:rPr lang="en-US" sz="2000" dirty="0" smtClean="0"/>
              <a:t>Modifications – Subtropical Cyclones</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b="1" dirty="0" smtClean="0">
                <a:solidFill>
                  <a:srgbClr val="0000FF"/>
                </a:solidFill>
              </a:rPr>
              <a:t>Statistical Analysis (Development sample)</a:t>
            </a:r>
          </a:p>
          <a:p>
            <a:pPr lvl="1"/>
            <a:r>
              <a:rPr lang="en-US" sz="2000" b="1" dirty="0" smtClean="0"/>
              <a:t>Atlantic Basin cases between 2000 and 2015</a:t>
            </a:r>
          </a:p>
          <a:p>
            <a:pPr lvl="1"/>
            <a:r>
              <a:rPr lang="en-US" sz="2000" b="1" dirty="0" smtClean="0"/>
              <a:t>ADT CI# intensity estimates vs Best Track w/in 30 minutes (with aircraft recon observation w/in 3 hours of NHC Best Track)</a:t>
            </a:r>
          </a:p>
          <a:p>
            <a:pPr marL="1143000" lvl="1" indent="-400050">
              <a:buFont typeface="Arial" panose="020B0604020202020204" pitchFamily="34" charset="0"/>
              <a:buChar char="•"/>
            </a:pPr>
            <a:r>
              <a:rPr lang="en-US" sz="2000" b="1" dirty="0"/>
              <a:t>66 homogeneous cases</a:t>
            </a:r>
          </a:p>
          <a:p>
            <a:pPr lvl="1"/>
            <a:r>
              <a:rPr lang="en-US" sz="2000" b="1" dirty="0" smtClean="0"/>
              <a:t>Dvorak: operational Dvorak estimates from TAFB/SAB (averaged when coincident)</a:t>
            </a:r>
          </a:p>
          <a:p>
            <a:pPr lvl="1"/>
            <a:r>
              <a:rPr lang="en-US" sz="2000" b="1" dirty="0" smtClean="0"/>
              <a:t>ADT T/CI# converted to Vmax using Dvorak relationship</a:t>
            </a:r>
          </a:p>
          <a:p>
            <a:pPr lvl="1"/>
            <a:endParaRPr lang="en-US" sz="2000" b="1" dirty="0" smtClean="0"/>
          </a:p>
          <a:p>
            <a:r>
              <a:rPr lang="en-US" sz="2200" b="1" dirty="0" smtClean="0">
                <a:solidFill>
                  <a:srgbClr val="C00000"/>
                </a:solidFill>
              </a:rPr>
              <a:t>Corrective </a:t>
            </a:r>
            <a:r>
              <a:rPr lang="en-US" sz="2200" b="1" dirty="0">
                <a:solidFill>
                  <a:srgbClr val="C00000"/>
                </a:solidFill>
              </a:rPr>
              <a:t>measures ameliorate most of the </a:t>
            </a:r>
            <a:r>
              <a:rPr lang="en-US" sz="2200" b="1" dirty="0" smtClean="0">
                <a:solidFill>
                  <a:srgbClr val="C00000"/>
                </a:solidFill>
              </a:rPr>
              <a:t>ADT ST weak </a:t>
            </a:r>
            <a:r>
              <a:rPr lang="en-US" sz="2200" b="1" dirty="0">
                <a:solidFill>
                  <a:srgbClr val="C00000"/>
                </a:solidFill>
              </a:rPr>
              <a:t>bias</a:t>
            </a:r>
          </a:p>
          <a:p>
            <a:pPr lvl="1"/>
            <a:endParaRPr lang="en-US" sz="2000" b="1" dirty="0" smtClean="0"/>
          </a:p>
          <a:p>
            <a:endParaRPr lang="en-US" sz="2200" dirty="0" smtClean="0"/>
          </a:p>
          <a:p>
            <a:pPr lvl="1"/>
            <a:endParaRPr lang="en-US" sz="800" b="1" dirty="0"/>
          </a:p>
        </p:txBody>
      </p:sp>
      <p:sp>
        <p:nvSpPr>
          <p:cNvPr id="2" name="Rectangle 1"/>
          <p:cNvSpPr/>
          <p:nvPr/>
        </p:nvSpPr>
        <p:spPr>
          <a:xfrm>
            <a:off x="190500" y="5059740"/>
            <a:ext cx="8915400" cy="1569660"/>
          </a:xfrm>
          <a:prstGeom prst="rect">
            <a:avLst/>
          </a:prstGeom>
        </p:spPr>
        <p:txBody>
          <a:bodyPr wrap="square">
            <a:spAutoFit/>
          </a:bodyPr>
          <a:lstStyle/>
          <a:p>
            <a:r>
              <a:rPr lang="is-IS" sz="2400" b="1" u="sng" dirty="0" smtClean="0">
                <a:solidFill>
                  <a:prstClr val="black"/>
                </a:solidFill>
                <a:latin typeface="Courier" charset="0"/>
                <a:ea typeface="Courier" charset="0"/>
                <a:cs typeface="Courier" charset="0"/>
              </a:rPr>
              <a:t> Vmax (kts)     Bias       |Mean|      StDv</a:t>
            </a:r>
          </a:p>
          <a:p>
            <a:r>
              <a:rPr lang="is-IS" sz="2400" b="1" dirty="0" smtClean="0">
                <a:solidFill>
                  <a:srgbClr val="0000FF"/>
                </a:solidFill>
                <a:latin typeface="Courier" charset="0"/>
                <a:ea typeface="Courier" charset="0"/>
                <a:cs typeface="Courier" charset="0"/>
              </a:rPr>
              <a:t>ADTV8.2.1</a:t>
            </a:r>
            <a:r>
              <a:rPr lang="is-IS" sz="2400" b="1" dirty="0">
                <a:solidFill>
                  <a:srgbClr val="0000FF"/>
                </a:solidFill>
                <a:latin typeface="Courier" charset="0"/>
                <a:ea typeface="Courier" charset="0"/>
                <a:cs typeface="Courier" charset="0"/>
              </a:rPr>
              <a:t>   </a:t>
            </a:r>
            <a:r>
              <a:rPr lang="is-IS" sz="2400" b="1" dirty="0" smtClean="0">
                <a:solidFill>
                  <a:srgbClr val="0000FF"/>
                </a:solidFill>
                <a:latin typeface="Courier" charset="0"/>
                <a:ea typeface="Courier" charset="0"/>
                <a:cs typeface="Courier" charset="0"/>
              </a:rPr>
              <a:t>   -12.1</a:t>
            </a:r>
            <a:r>
              <a:rPr lang="is-IS" sz="2400" b="1" dirty="0">
                <a:solidFill>
                  <a:srgbClr val="0000FF"/>
                </a:solidFill>
                <a:latin typeface="Courier" charset="0"/>
                <a:ea typeface="Courier" charset="0"/>
                <a:cs typeface="Courier" charset="0"/>
              </a:rPr>
              <a:t>  </a:t>
            </a:r>
            <a:r>
              <a:rPr lang="is-IS" sz="2400" b="1" dirty="0" smtClean="0">
                <a:solidFill>
                  <a:srgbClr val="0000FF"/>
                </a:solidFill>
                <a:latin typeface="Courier" charset="0"/>
                <a:ea typeface="Courier" charset="0"/>
                <a:cs typeface="Courier" charset="0"/>
              </a:rPr>
              <a:t>   </a:t>
            </a:r>
            <a:r>
              <a:rPr lang="is-IS" sz="2400" b="1" dirty="0">
                <a:solidFill>
                  <a:srgbClr val="0000FF"/>
                </a:solidFill>
                <a:latin typeface="Courier" charset="0"/>
                <a:ea typeface="Courier" charset="0"/>
                <a:cs typeface="Courier" charset="0"/>
              </a:rPr>
              <a:t>   </a:t>
            </a:r>
            <a:r>
              <a:rPr lang="is-IS" sz="2400" b="1" dirty="0" smtClean="0">
                <a:solidFill>
                  <a:srgbClr val="0000FF"/>
                </a:solidFill>
                <a:latin typeface="Courier" charset="0"/>
                <a:ea typeface="Courier" charset="0"/>
                <a:cs typeface="Courier" charset="0"/>
              </a:rPr>
              <a:t>12.1</a:t>
            </a:r>
            <a:r>
              <a:rPr lang="is-IS" sz="2400" b="1" dirty="0">
                <a:solidFill>
                  <a:srgbClr val="0000FF"/>
                </a:solidFill>
                <a:latin typeface="Courier" charset="0"/>
                <a:ea typeface="Courier" charset="0"/>
                <a:cs typeface="Courier" charset="0"/>
              </a:rPr>
              <a:t>  </a:t>
            </a:r>
            <a:r>
              <a:rPr lang="is-IS" sz="2400" b="1" dirty="0" smtClean="0">
                <a:solidFill>
                  <a:srgbClr val="0000FF"/>
                </a:solidFill>
                <a:latin typeface="Courier" charset="0"/>
                <a:ea typeface="Courier" charset="0"/>
                <a:cs typeface="Courier" charset="0"/>
              </a:rPr>
              <a:t>   </a:t>
            </a:r>
            <a:r>
              <a:rPr lang="is-IS" sz="2400" b="1" dirty="0">
                <a:solidFill>
                  <a:srgbClr val="0000FF"/>
                </a:solidFill>
                <a:latin typeface="Courier" charset="0"/>
                <a:ea typeface="Courier" charset="0"/>
                <a:cs typeface="Courier" charset="0"/>
              </a:rPr>
              <a:t>  </a:t>
            </a:r>
            <a:r>
              <a:rPr lang="is-IS" sz="2400" b="1" dirty="0" smtClean="0">
                <a:solidFill>
                  <a:srgbClr val="0000FF"/>
                </a:solidFill>
                <a:latin typeface="Courier" charset="0"/>
                <a:ea typeface="Courier" charset="0"/>
                <a:cs typeface="Courier" charset="0"/>
              </a:rPr>
              <a:t> 6.5</a:t>
            </a:r>
            <a:endParaRPr lang="is-IS" sz="2400" b="1" dirty="0">
              <a:solidFill>
                <a:srgbClr val="0000FF"/>
              </a:solidFill>
              <a:latin typeface="Courier" charset="0"/>
              <a:ea typeface="Courier" charset="0"/>
              <a:cs typeface="Courier" charset="0"/>
            </a:endParaRPr>
          </a:p>
          <a:p>
            <a:r>
              <a:rPr lang="is-IS" sz="2400" b="1" dirty="0" smtClean="0">
                <a:solidFill>
                  <a:srgbClr val="FF0000"/>
                </a:solidFill>
                <a:latin typeface="Courier" charset="0"/>
                <a:ea typeface="Courier" charset="0"/>
                <a:cs typeface="Courier" charset="0"/>
              </a:rPr>
              <a:t>ADTV9.0	  </a:t>
            </a:r>
            <a:r>
              <a:rPr lang="is-IS" sz="2400" b="1" dirty="0">
                <a:solidFill>
                  <a:srgbClr val="FF0000"/>
                </a:solidFill>
                <a:latin typeface="Courier" charset="0"/>
                <a:ea typeface="Courier" charset="0"/>
                <a:cs typeface="Courier" charset="0"/>
              </a:rPr>
              <a:t>   </a:t>
            </a:r>
            <a:r>
              <a:rPr lang="is-IS" sz="2400" b="1" dirty="0" smtClean="0">
                <a:solidFill>
                  <a:srgbClr val="FF0000"/>
                </a:solidFill>
                <a:latin typeface="Courier" charset="0"/>
                <a:ea typeface="Courier" charset="0"/>
                <a:cs typeface="Courier" charset="0"/>
              </a:rPr>
              <a:t> -1.4</a:t>
            </a:r>
            <a:r>
              <a:rPr lang="is-IS" sz="2400" b="1" dirty="0">
                <a:solidFill>
                  <a:srgbClr val="FF0000"/>
                </a:solidFill>
                <a:latin typeface="Courier" charset="0"/>
                <a:ea typeface="Courier" charset="0"/>
                <a:cs typeface="Courier" charset="0"/>
              </a:rPr>
              <a:t>    </a:t>
            </a:r>
            <a:r>
              <a:rPr lang="is-IS" sz="2400" b="1" dirty="0" smtClean="0">
                <a:solidFill>
                  <a:srgbClr val="FF0000"/>
                </a:solidFill>
                <a:latin typeface="Courier" charset="0"/>
                <a:ea typeface="Courier" charset="0"/>
                <a:cs typeface="Courier" charset="0"/>
              </a:rPr>
              <a:t>   </a:t>
            </a:r>
            <a:r>
              <a:rPr lang="is-IS" sz="2400" b="1" dirty="0">
                <a:solidFill>
                  <a:srgbClr val="FF0000"/>
                </a:solidFill>
                <a:latin typeface="Courier" charset="0"/>
                <a:ea typeface="Courier" charset="0"/>
                <a:cs typeface="Courier" charset="0"/>
              </a:rPr>
              <a:t>  </a:t>
            </a:r>
            <a:r>
              <a:rPr lang="is-IS" sz="2400" b="1" dirty="0" smtClean="0">
                <a:solidFill>
                  <a:srgbClr val="FF0000"/>
                </a:solidFill>
                <a:latin typeface="Courier" charset="0"/>
                <a:ea typeface="Courier" charset="0"/>
                <a:cs typeface="Courier" charset="0"/>
              </a:rPr>
              <a:t>5.4 </a:t>
            </a:r>
            <a:r>
              <a:rPr lang="is-IS" sz="2400" b="1" dirty="0">
                <a:solidFill>
                  <a:srgbClr val="FF0000"/>
                </a:solidFill>
                <a:latin typeface="Courier" charset="0"/>
                <a:ea typeface="Courier" charset="0"/>
                <a:cs typeface="Courier" charset="0"/>
              </a:rPr>
              <a:t> </a:t>
            </a:r>
            <a:r>
              <a:rPr lang="is-IS" sz="2400" b="1" dirty="0" smtClean="0">
                <a:solidFill>
                  <a:srgbClr val="FF0000"/>
                </a:solidFill>
                <a:latin typeface="Courier" charset="0"/>
                <a:ea typeface="Courier" charset="0"/>
                <a:cs typeface="Courier" charset="0"/>
              </a:rPr>
              <a:t>  </a:t>
            </a:r>
            <a:r>
              <a:rPr lang="is-IS" sz="2400" b="1" dirty="0">
                <a:solidFill>
                  <a:srgbClr val="FF0000"/>
                </a:solidFill>
                <a:latin typeface="Courier" charset="0"/>
                <a:ea typeface="Courier" charset="0"/>
                <a:cs typeface="Courier" charset="0"/>
              </a:rPr>
              <a:t>    </a:t>
            </a:r>
            <a:r>
              <a:rPr lang="is-IS" sz="2400" b="1" dirty="0" smtClean="0">
                <a:solidFill>
                  <a:srgbClr val="FF0000"/>
                </a:solidFill>
                <a:latin typeface="Courier" charset="0"/>
                <a:ea typeface="Courier" charset="0"/>
                <a:cs typeface="Courier" charset="0"/>
              </a:rPr>
              <a:t>6.4</a:t>
            </a:r>
            <a:endParaRPr lang="is-IS" sz="2400" b="1" dirty="0">
              <a:solidFill>
                <a:srgbClr val="FF0000"/>
              </a:solidFill>
              <a:latin typeface="Courier" charset="0"/>
              <a:ea typeface="Courier" charset="0"/>
              <a:cs typeface="Courier" charset="0"/>
            </a:endParaRPr>
          </a:p>
          <a:p>
            <a:r>
              <a:rPr lang="is-IS" sz="2400" b="1" dirty="0" smtClean="0">
                <a:solidFill>
                  <a:srgbClr val="008000"/>
                </a:solidFill>
                <a:latin typeface="Courier" charset="0"/>
                <a:ea typeface="Courier" charset="0"/>
                <a:cs typeface="Courier" charset="0"/>
              </a:rPr>
              <a:t>Dvorak </a:t>
            </a:r>
            <a:r>
              <a:rPr lang="is-IS" sz="2400" b="1" dirty="0">
                <a:solidFill>
                  <a:srgbClr val="008000"/>
                </a:solidFill>
                <a:latin typeface="Courier" charset="0"/>
                <a:ea typeface="Courier" charset="0"/>
                <a:cs typeface="Courier" charset="0"/>
              </a:rPr>
              <a:t> </a:t>
            </a:r>
            <a:r>
              <a:rPr lang="is-IS" sz="2400" b="1" dirty="0" smtClean="0">
                <a:solidFill>
                  <a:srgbClr val="008000"/>
                </a:solidFill>
                <a:latin typeface="Courier" charset="0"/>
                <a:ea typeface="Courier" charset="0"/>
                <a:cs typeface="Courier" charset="0"/>
              </a:rPr>
              <a:t>        -1.5</a:t>
            </a:r>
            <a:r>
              <a:rPr lang="is-IS" sz="2400" b="1" dirty="0">
                <a:solidFill>
                  <a:srgbClr val="008000"/>
                </a:solidFill>
                <a:latin typeface="Courier" charset="0"/>
                <a:ea typeface="Courier" charset="0"/>
                <a:cs typeface="Courier" charset="0"/>
              </a:rPr>
              <a:t>   </a:t>
            </a:r>
            <a:r>
              <a:rPr lang="is-IS" sz="2400" b="1" dirty="0" smtClean="0">
                <a:solidFill>
                  <a:srgbClr val="008000"/>
                </a:solidFill>
                <a:latin typeface="Courier" charset="0"/>
                <a:ea typeface="Courier" charset="0"/>
                <a:cs typeface="Courier" charset="0"/>
              </a:rPr>
              <a:t> </a:t>
            </a:r>
            <a:r>
              <a:rPr lang="is-IS" sz="2400" b="1" dirty="0">
                <a:solidFill>
                  <a:srgbClr val="008000"/>
                </a:solidFill>
                <a:latin typeface="Courier" charset="0"/>
                <a:ea typeface="Courier" charset="0"/>
                <a:cs typeface="Courier" charset="0"/>
              </a:rPr>
              <a:t>     </a:t>
            </a:r>
            <a:r>
              <a:rPr lang="is-IS" sz="2400" b="1" dirty="0" smtClean="0">
                <a:solidFill>
                  <a:srgbClr val="008000"/>
                </a:solidFill>
                <a:latin typeface="Courier" charset="0"/>
                <a:ea typeface="Courier" charset="0"/>
                <a:cs typeface="Courier" charset="0"/>
              </a:rPr>
              <a:t>4.7</a:t>
            </a:r>
            <a:r>
              <a:rPr lang="is-IS" sz="2400" b="1" dirty="0">
                <a:solidFill>
                  <a:srgbClr val="008000"/>
                </a:solidFill>
                <a:latin typeface="Courier" charset="0"/>
                <a:ea typeface="Courier" charset="0"/>
                <a:cs typeface="Courier" charset="0"/>
              </a:rPr>
              <a:t>  </a:t>
            </a:r>
            <a:r>
              <a:rPr lang="is-IS" sz="2400" b="1" dirty="0" smtClean="0">
                <a:solidFill>
                  <a:srgbClr val="008000"/>
                </a:solidFill>
                <a:latin typeface="Courier" charset="0"/>
                <a:ea typeface="Courier" charset="0"/>
                <a:cs typeface="Courier" charset="0"/>
              </a:rPr>
              <a:t>    </a:t>
            </a:r>
            <a:r>
              <a:rPr lang="is-IS" sz="2400" b="1" dirty="0">
                <a:solidFill>
                  <a:srgbClr val="008000"/>
                </a:solidFill>
                <a:latin typeface="Courier" charset="0"/>
                <a:ea typeface="Courier" charset="0"/>
                <a:cs typeface="Courier" charset="0"/>
              </a:rPr>
              <a:t>  </a:t>
            </a:r>
            <a:r>
              <a:rPr lang="is-IS" sz="2400" b="1" dirty="0" smtClean="0">
                <a:solidFill>
                  <a:srgbClr val="008000"/>
                </a:solidFill>
                <a:latin typeface="Courier" charset="0"/>
                <a:ea typeface="Courier" charset="0"/>
                <a:cs typeface="Courier" charset="0"/>
              </a:rPr>
              <a:t>6.1</a:t>
            </a:r>
          </a:p>
        </p:txBody>
      </p:sp>
    </p:spTree>
    <p:extLst>
      <p:ext uri="{BB962C8B-B14F-4D97-AF65-F5344CB8AC3E}">
        <p14:creationId xmlns:p14="http://schemas.microsoft.com/office/powerpoint/2010/main" val="42415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Subtropical Cyclones</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200" dirty="0" smtClean="0"/>
          </a:p>
          <a:p>
            <a:pPr lvl="1"/>
            <a:endParaRPr lang="en-US" sz="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38250"/>
            <a:ext cx="4775200" cy="3581400"/>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52" y="3200400"/>
            <a:ext cx="4775200" cy="3581400"/>
          </a:xfrm>
          <a:prstGeom prst="rect">
            <a:avLst/>
          </a:prstGeom>
          <a:ln>
            <a:solidFill>
              <a:schemeClr val="tx1"/>
            </a:solidFill>
          </a:ln>
        </p:spPr>
      </p:pic>
      <p:sp>
        <p:nvSpPr>
          <p:cNvPr id="5" name="TextBox 4"/>
          <p:cNvSpPr txBox="1"/>
          <p:nvPr/>
        </p:nvSpPr>
        <p:spPr>
          <a:xfrm>
            <a:off x="685800" y="3962400"/>
            <a:ext cx="2956130" cy="338554"/>
          </a:xfrm>
          <a:prstGeom prst="rect">
            <a:avLst/>
          </a:prstGeom>
          <a:noFill/>
        </p:spPr>
        <p:txBody>
          <a:bodyPr wrap="none" rtlCol="0">
            <a:spAutoFit/>
          </a:bodyPr>
          <a:lstStyle/>
          <a:p>
            <a:r>
              <a:rPr lang="en-US" dirty="0" smtClean="0"/>
              <a:t>2015 Tropical Storm Ana - 01L</a:t>
            </a:r>
            <a:endParaRPr lang="en-US" dirty="0"/>
          </a:p>
        </p:txBody>
      </p:sp>
      <p:sp>
        <p:nvSpPr>
          <p:cNvPr id="6" name="TextBox 5"/>
          <p:cNvSpPr txBox="1"/>
          <p:nvPr/>
        </p:nvSpPr>
        <p:spPr>
          <a:xfrm>
            <a:off x="4810874" y="5909846"/>
            <a:ext cx="2864887" cy="338554"/>
          </a:xfrm>
          <a:prstGeom prst="rect">
            <a:avLst/>
          </a:prstGeom>
          <a:noFill/>
        </p:spPr>
        <p:txBody>
          <a:bodyPr wrap="none" rtlCol="0">
            <a:spAutoFit/>
          </a:bodyPr>
          <a:lstStyle/>
          <a:p>
            <a:r>
              <a:rPr lang="en-US" dirty="0" smtClean="0"/>
              <a:t>2002 Hurricane Gustav – 08L</a:t>
            </a:r>
            <a:endParaRPr lang="en-US" dirty="0"/>
          </a:p>
        </p:txBody>
      </p:sp>
      <p:cxnSp>
        <p:nvCxnSpPr>
          <p:cNvPr id="10" name="Straight Connector 9"/>
          <p:cNvCxnSpPr/>
          <p:nvPr/>
        </p:nvCxnSpPr>
        <p:spPr>
          <a:xfrm>
            <a:off x="6096000" y="3657600"/>
            <a:ext cx="0" cy="1447800"/>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1676400"/>
            <a:ext cx="0" cy="1447800"/>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1676400"/>
            <a:ext cx="0" cy="1447800"/>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3657600"/>
            <a:ext cx="0" cy="1447800"/>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62800" y="3657600"/>
            <a:ext cx="0" cy="1447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05400" y="4828401"/>
            <a:ext cx="950901" cy="276999"/>
          </a:xfrm>
          <a:prstGeom prst="rect">
            <a:avLst/>
          </a:prstGeom>
          <a:noFill/>
        </p:spPr>
        <p:txBody>
          <a:bodyPr wrap="none" rtlCol="0">
            <a:spAutoFit/>
          </a:bodyPr>
          <a:lstStyle/>
          <a:p>
            <a:r>
              <a:rPr lang="en-US" sz="1200" dirty="0" smtClean="0">
                <a:solidFill>
                  <a:srgbClr val="008000"/>
                </a:solidFill>
              </a:rPr>
              <a:t>Subtropical</a:t>
            </a:r>
            <a:endParaRPr lang="en-US" sz="1200" dirty="0">
              <a:solidFill>
                <a:srgbClr val="008000"/>
              </a:solidFill>
            </a:endParaRPr>
          </a:p>
        </p:txBody>
      </p:sp>
      <p:sp>
        <p:nvSpPr>
          <p:cNvPr id="16" name="TextBox 15"/>
          <p:cNvSpPr txBox="1"/>
          <p:nvPr/>
        </p:nvSpPr>
        <p:spPr>
          <a:xfrm>
            <a:off x="7192137" y="4828401"/>
            <a:ext cx="1480342" cy="646331"/>
          </a:xfrm>
          <a:prstGeom prst="rect">
            <a:avLst/>
          </a:prstGeom>
          <a:noFill/>
        </p:spPr>
        <p:txBody>
          <a:bodyPr wrap="none" rtlCol="0">
            <a:spAutoFit/>
          </a:bodyPr>
          <a:lstStyle/>
          <a:p>
            <a:r>
              <a:rPr lang="en-US" sz="1200" dirty="0" smtClean="0"/>
              <a:t>Extratropical</a:t>
            </a:r>
          </a:p>
          <a:p>
            <a:r>
              <a:rPr lang="en-US" sz="1200" dirty="0" smtClean="0"/>
              <a:t>(no ET adjustment </a:t>
            </a:r>
          </a:p>
          <a:p>
            <a:r>
              <a:rPr lang="en-US" sz="1200" dirty="0" smtClean="0"/>
              <a:t>applied)</a:t>
            </a:r>
            <a:endParaRPr lang="en-US" sz="1200" dirty="0"/>
          </a:p>
        </p:txBody>
      </p:sp>
      <p:sp>
        <p:nvSpPr>
          <p:cNvPr id="17" name="TextBox 16"/>
          <p:cNvSpPr txBox="1"/>
          <p:nvPr/>
        </p:nvSpPr>
        <p:spPr>
          <a:xfrm>
            <a:off x="1212964" y="3048000"/>
            <a:ext cx="950901" cy="276999"/>
          </a:xfrm>
          <a:prstGeom prst="rect">
            <a:avLst/>
          </a:prstGeom>
          <a:noFill/>
        </p:spPr>
        <p:txBody>
          <a:bodyPr wrap="none" rtlCol="0">
            <a:spAutoFit/>
          </a:bodyPr>
          <a:lstStyle/>
          <a:p>
            <a:r>
              <a:rPr lang="en-US" sz="1200" dirty="0" smtClean="0">
                <a:solidFill>
                  <a:srgbClr val="008000"/>
                </a:solidFill>
              </a:rPr>
              <a:t>Subtropical</a:t>
            </a:r>
            <a:endParaRPr lang="en-US" sz="1200" dirty="0">
              <a:solidFill>
                <a:srgbClr val="008000"/>
              </a:solidFill>
            </a:endParaRPr>
          </a:p>
        </p:txBody>
      </p:sp>
      <p:pic>
        <p:nvPicPr>
          <p:cNvPr id="18" name="Picture 17"/>
          <p:cNvPicPr>
            <a:picLocks noChangeAspect="1"/>
          </p:cNvPicPr>
          <p:nvPr/>
        </p:nvPicPr>
        <p:blipFill>
          <a:blip r:embed="rId4"/>
          <a:stretch>
            <a:fillRect/>
          </a:stretch>
        </p:blipFill>
        <p:spPr>
          <a:xfrm>
            <a:off x="152401" y="4800600"/>
            <a:ext cx="2550188" cy="1992335"/>
          </a:xfrm>
          <a:prstGeom prst="rect">
            <a:avLst/>
          </a:prstGeom>
          <a:ln>
            <a:solidFill>
              <a:schemeClr val="tx1"/>
            </a:solidFill>
          </a:ln>
        </p:spPr>
      </p:pic>
      <p:pic>
        <p:nvPicPr>
          <p:cNvPr id="19" name="Picture 18"/>
          <p:cNvPicPr>
            <a:picLocks noChangeAspect="1"/>
          </p:cNvPicPr>
          <p:nvPr/>
        </p:nvPicPr>
        <p:blipFill>
          <a:blip r:embed="rId5"/>
          <a:stretch>
            <a:fillRect/>
          </a:stretch>
        </p:blipFill>
        <p:spPr>
          <a:xfrm>
            <a:off x="6556248" y="1238250"/>
            <a:ext cx="2511552" cy="1962150"/>
          </a:xfrm>
          <a:prstGeom prst="rect">
            <a:avLst/>
          </a:prstGeom>
          <a:ln>
            <a:solidFill>
              <a:schemeClr val="tx1"/>
            </a:solidFill>
          </a:ln>
        </p:spPr>
      </p:pic>
    </p:spTree>
    <p:extLst>
      <p:ext uri="{BB962C8B-B14F-4D97-AF65-F5344CB8AC3E}">
        <p14:creationId xmlns:p14="http://schemas.microsoft.com/office/powerpoint/2010/main" val="1282904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ARCHER V2.8</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smtClean="0">
                <a:solidFill>
                  <a:srgbClr val="0000FF"/>
                </a:solidFill>
              </a:rPr>
              <a:t>Implementation of ARCHER (V2.8</a:t>
            </a:r>
            <a:r>
              <a:rPr lang="en-US" sz="2000" b="1" dirty="0">
                <a:solidFill>
                  <a:srgbClr val="0000FF"/>
                </a:solidFill>
              </a:rPr>
              <a:t>) objective TC center fix algorithm</a:t>
            </a:r>
          </a:p>
          <a:p>
            <a:pPr lvl="1"/>
            <a:r>
              <a:rPr lang="en-US" sz="1800" dirty="0" smtClean="0"/>
              <a:t>ARCHER V2.8 significantly upgraded from original algorithm used in ADT</a:t>
            </a:r>
          </a:p>
          <a:p>
            <a:pPr lvl="2"/>
            <a:r>
              <a:rPr lang="en-US" sz="1600" dirty="0" smtClean="0"/>
              <a:t>Code rewritten in C to match current ADT code</a:t>
            </a:r>
          </a:p>
          <a:p>
            <a:pPr lvl="2"/>
            <a:r>
              <a:rPr lang="en-US" sz="1600" dirty="0" smtClean="0"/>
              <a:t>Allows ADT ARCHER code to be ported more easily to remote sites (e.g. SAB)</a:t>
            </a:r>
          </a:p>
          <a:p>
            <a:pPr lvl="1"/>
            <a:endParaRPr lang="en-US" sz="1800" dirty="0" smtClean="0"/>
          </a:p>
          <a:p>
            <a:pPr lvl="1"/>
            <a:r>
              <a:rPr lang="en-US" sz="1800" dirty="0" smtClean="0"/>
              <a:t>Obj. TC center posits </a:t>
            </a:r>
            <a:r>
              <a:rPr lang="en-US" sz="1800" dirty="0"/>
              <a:t>derived hourly using </a:t>
            </a:r>
            <a:r>
              <a:rPr lang="en-US" sz="1800" dirty="0" smtClean="0"/>
              <a:t>multi-spectral/multi-platform </a:t>
            </a:r>
            <a:r>
              <a:rPr lang="en-US" sz="1800" dirty="0"/>
              <a:t>imagery </a:t>
            </a:r>
          </a:p>
          <a:p>
            <a:pPr lvl="2"/>
            <a:r>
              <a:rPr lang="en-US" sz="1600" dirty="0" smtClean="0"/>
              <a:t>Geostationary: </a:t>
            </a:r>
            <a:r>
              <a:rPr lang="en-US" sz="1600" dirty="0"/>
              <a:t>IR, SWIR, and Visible </a:t>
            </a:r>
            <a:r>
              <a:rPr lang="en-US" sz="1600" dirty="0" smtClean="0"/>
              <a:t>imagery from GOES, </a:t>
            </a:r>
            <a:r>
              <a:rPr lang="en-US" sz="1600" dirty="0" err="1" smtClean="0"/>
              <a:t>Meteosat</a:t>
            </a:r>
            <a:r>
              <a:rPr lang="en-US" sz="1600" dirty="0" smtClean="0"/>
              <a:t>, </a:t>
            </a:r>
            <a:r>
              <a:rPr lang="en-US" sz="1600" dirty="0" err="1" smtClean="0"/>
              <a:t>Himawari</a:t>
            </a:r>
            <a:endParaRPr lang="en-US" sz="1600" dirty="0"/>
          </a:p>
          <a:p>
            <a:pPr lvl="2"/>
            <a:r>
              <a:rPr lang="en-US" sz="1600" dirty="0" smtClean="0"/>
              <a:t>PMW: </a:t>
            </a:r>
            <a:r>
              <a:rPr lang="en-US" sz="1600" dirty="0"/>
              <a:t>37GHz and 85-92GHz </a:t>
            </a:r>
            <a:r>
              <a:rPr lang="en-US" sz="1600" dirty="0" smtClean="0"/>
              <a:t>imagery from SSMIS, GMI, AMSR2</a:t>
            </a:r>
          </a:p>
          <a:p>
            <a:pPr lvl="2"/>
            <a:r>
              <a:rPr lang="en-US" sz="1600" dirty="0" err="1" smtClean="0"/>
              <a:t>Scatterometer</a:t>
            </a:r>
            <a:r>
              <a:rPr lang="en-US" sz="1600" dirty="0" smtClean="0"/>
              <a:t> data available but not currently employed (future investigations)</a:t>
            </a:r>
            <a:endParaRPr lang="en-US" sz="1600" dirty="0"/>
          </a:p>
          <a:p>
            <a:pPr lvl="1"/>
            <a:endParaRPr lang="en-US" sz="1800" dirty="0" smtClean="0"/>
          </a:p>
          <a:p>
            <a:pPr lvl="1"/>
            <a:r>
              <a:rPr lang="en-US" sz="1800" dirty="0" smtClean="0"/>
              <a:t>Position </a:t>
            </a:r>
            <a:r>
              <a:rPr lang="en-US" sz="1800" dirty="0"/>
              <a:t>extrapolated to current </a:t>
            </a:r>
            <a:r>
              <a:rPr lang="en-US" sz="1800" dirty="0" smtClean="0"/>
              <a:t>ADT analysis </a:t>
            </a:r>
            <a:r>
              <a:rPr lang="en-US" sz="1800" dirty="0"/>
              <a:t>time from ARCHER history file</a:t>
            </a:r>
          </a:p>
          <a:p>
            <a:pPr lvl="1"/>
            <a:endParaRPr lang="en-US" sz="1800" dirty="0" smtClean="0"/>
          </a:p>
          <a:p>
            <a:pPr lvl="1"/>
            <a:r>
              <a:rPr lang="en-US" sz="1800" dirty="0" smtClean="0"/>
              <a:t>Confidence indicators </a:t>
            </a:r>
            <a:r>
              <a:rPr lang="en-US" sz="1800" dirty="0"/>
              <a:t>for each </a:t>
            </a:r>
            <a:r>
              <a:rPr lang="en-US" sz="1800" dirty="0" smtClean="0"/>
              <a:t>available fix determines the </a:t>
            </a:r>
            <a:r>
              <a:rPr lang="en-US" sz="1800" dirty="0"/>
              <a:t>best </a:t>
            </a:r>
            <a:r>
              <a:rPr lang="en-US" sz="1800" dirty="0" smtClean="0"/>
              <a:t>position estimate and whether it will be used by the concurrent ADT analysis</a:t>
            </a:r>
            <a:endParaRPr lang="en-US" sz="1800" dirty="0"/>
          </a:p>
          <a:p>
            <a:pPr lvl="2"/>
            <a:r>
              <a:rPr lang="en-US" sz="1600" dirty="0"/>
              <a:t>Currently testing two confidence threshold </a:t>
            </a:r>
            <a:r>
              <a:rPr lang="en-US" sz="1600" dirty="0" smtClean="0"/>
              <a:t>values</a:t>
            </a:r>
            <a:endParaRPr lang="en-US" sz="1600" b="1" dirty="0" smtClean="0">
              <a:solidFill>
                <a:srgbClr val="0000FF"/>
              </a:solidFill>
            </a:endParaRPr>
          </a:p>
          <a:p>
            <a:endParaRPr lang="en-US" sz="2200" dirty="0" smtClean="0"/>
          </a:p>
          <a:p>
            <a:pPr lvl="1"/>
            <a:endParaRPr lang="en-US" sz="800" b="1" dirty="0"/>
          </a:p>
        </p:txBody>
      </p:sp>
    </p:spTree>
    <p:extLst>
      <p:ext uri="{BB962C8B-B14F-4D97-AF65-F5344CB8AC3E}">
        <p14:creationId xmlns:p14="http://schemas.microsoft.com/office/powerpoint/2010/main" val="1136818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ARCHER V2.8</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76400"/>
            <a:ext cx="4783110" cy="4075749"/>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280891"/>
            <a:ext cx="2514600" cy="25009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486" y="3564609"/>
            <a:ext cx="2538314" cy="253139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1179094"/>
            <a:ext cx="3484304" cy="2617305"/>
          </a:xfrm>
          <a:prstGeom prst="rect">
            <a:avLst/>
          </a:prstGeom>
          <a:ln>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943600"/>
            <a:ext cx="5867400" cy="666291"/>
          </a:xfrm>
          <a:prstGeom prst="rect">
            <a:avLst/>
          </a:prstGeom>
          <a:ln>
            <a:solidFill>
              <a:schemeClr val="tx1"/>
            </a:solidFill>
          </a:ln>
        </p:spPr>
      </p:pic>
      <p:sp>
        <p:nvSpPr>
          <p:cNvPr id="8" name="TextBox 7"/>
          <p:cNvSpPr txBox="1"/>
          <p:nvPr/>
        </p:nvSpPr>
        <p:spPr>
          <a:xfrm>
            <a:off x="457200" y="1179094"/>
            <a:ext cx="4249881" cy="369332"/>
          </a:xfrm>
          <a:prstGeom prst="rect">
            <a:avLst/>
          </a:prstGeom>
          <a:noFill/>
        </p:spPr>
        <p:txBody>
          <a:bodyPr wrap="none" rtlCol="0">
            <a:spAutoFit/>
          </a:bodyPr>
          <a:lstStyle/>
          <a:p>
            <a:r>
              <a:rPr lang="en-US" sz="1800" b="1" dirty="0" smtClean="0">
                <a:solidFill>
                  <a:srgbClr val="0000FF"/>
                </a:solidFill>
              </a:rPr>
              <a:t>ARCHER analysis webpage products</a:t>
            </a:r>
            <a:endParaRPr lang="en-US" sz="1800" b="1" dirty="0">
              <a:solidFill>
                <a:srgbClr val="0000FF"/>
              </a:solidFill>
            </a:endParaRPr>
          </a:p>
        </p:txBody>
      </p:sp>
    </p:spTree>
    <p:extLst>
      <p:ext uri="{BB962C8B-B14F-4D97-AF65-F5344CB8AC3E}">
        <p14:creationId xmlns:p14="http://schemas.microsoft.com/office/powerpoint/2010/main" val="1354679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SFC Wind Radii estimates</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smtClean="0">
                <a:solidFill>
                  <a:srgbClr val="0000FF"/>
                </a:solidFill>
              </a:rPr>
              <a:t>SFC </a:t>
            </a:r>
            <a:r>
              <a:rPr lang="en-US" sz="2000" b="1" dirty="0">
                <a:solidFill>
                  <a:srgbClr val="0000FF"/>
                </a:solidFill>
              </a:rPr>
              <a:t>wind radii estimates</a:t>
            </a:r>
          </a:p>
          <a:p>
            <a:pPr lvl="1"/>
            <a:r>
              <a:rPr lang="en-US" sz="1800" dirty="0"/>
              <a:t>Based upon </a:t>
            </a:r>
            <a:r>
              <a:rPr lang="en-US" sz="1800" dirty="0" err="1"/>
              <a:t>Knaff</a:t>
            </a:r>
            <a:r>
              <a:rPr lang="en-US" sz="1800" dirty="0"/>
              <a:t> et al. 2016</a:t>
            </a:r>
          </a:p>
          <a:p>
            <a:pPr lvl="1"/>
            <a:r>
              <a:rPr lang="en-US" sz="1800" dirty="0"/>
              <a:t>Uses current </a:t>
            </a:r>
            <a:r>
              <a:rPr lang="en-US" sz="1800" dirty="0" smtClean="0"/>
              <a:t> ADT </a:t>
            </a:r>
            <a:r>
              <a:rPr lang="en-US" sz="1800" dirty="0"/>
              <a:t>CI# and RMW estimates (or climatological value if not available</a:t>
            </a:r>
            <a:r>
              <a:rPr lang="en-US" sz="1800" dirty="0" smtClean="0"/>
              <a:t>), </a:t>
            </a:r>
            <a:r>
              <a:rPr lang="en-US" sz="1800" dirty="0"/>
              <a:t>and storm </a:t>
            </a:r>
            <a:r>
              <a:rPr lang="en-US" sz="1800" dirty="0" smtClean="0"/>
              <a:t>latitude/speed </a:t>
            </a:r>
            <a:r>
              <a:rPr lang="en-US" sz="1800" dirty="0"/>
              <a:t>to determine 34/50/64 </a:t>
            </a:r>
            <a:r>
              <a:rPr lang="en-US" sz="1800" dirty="0" err="1" smtClean="0"/>
              <a:t>kt</a:t>
            </a:r>
            <a:r>
              <a:rPr lang="en-US" sz="1800" dirty="0" smtClean="0"/>
              <a:t> </a:t>
            </a:r>
            <a:r>
              <a:rPr lang="en-US" sz="1800" dirty="0"/>
              <a:t>wind radii </a:t>
            </a:r>
            <a:r>
              <a:rPr lang="en-US" sz="1800" dirty="0" smtClean="0"/>
              <a:t>in </a:t>
            </a:r>
            <a:r>
              <a:rPr lang="en-US" sz="1800" dirty="0"/>
              <a:t>four </a:t>
            </a:r>
            <a:r>
              <a:rPr lang="en-US" sz="1800" dirty="0" smtClean="0"/>
              <a:t>storm-relative </a:t>
            </a:r>
            <a:r>
              <a:rPr lang="en-US" sz="1800" dirty="0"/>
              <a:t>quadrants</a:t>
            </a:r>
          </a:p>
          <a:p>
            <a:pPr lvl="1"/>
            <a:r>
              <a:rPr lang="en-US" sz="1800" dirty="0" smtClean="0"/>
              <a:t>Current analysis </a:t>
            </a:r>
            <a:r>
              <a:rPr lang="en-US" sz="1800" dirty="0"/>
              <a:t>and graphical displays of wind radii values </a:t>
            </a:r>
            <a:r>
              <a:rPr lang="en-US" sz="1800" dirty="0" smtClean="0"/>
              <a:t>available, along with a past history listing</a:t>
            </a:r>
            <a:endParaRPr lang="en-US" sz="1800" dirty="0"/>
          </a:p>
          <a:p>
            <a:endParaRPr lang="en-US" sz="1000" b="1" dirty="0" smtClean="0">
              <a:solidFill>
                <a:srgbClr val="0000FF"/>
              </a:solidFill>
            </a:endParaRPr>
          </a:p>
          <a:p>
            <a:endParaRPr lang="en-US" sz="2200" dirty="0" smtClean="0"/>
          </a:p>
          <a:p>
            <a:pPr lvl="1"/>
            <a:endParaRPr lang="en-US" sz="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124200"/>
            <a:ext cx="4953000" cy="3714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9000"/>
            <a:ext cx="3268052" cy="3223568"/>
          </a:xfrm>
          <a:prstGeom prst="rect">
            <a:avLst/>
          </a:prstGeom>
          <a:ln>
            <a:solidFill>
              <a:schemeClr val="tx1"/>
            </a:solidFill>
          </a:ln>
        </p:spPr>
      </p:pic>
    </p:spTree>
    <p:extLst>
      <p:ext uri="{BB962C8B-B14F-4D97-AF65-F5344CB8AC3E}">
        <p14:creationId xmlns:p14="http://schemas.microsoft.com/office/powerpoint/2010/main" val="1237861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a:xfrm>
            <a:off x="0" y="1219200"/>
            <a:ext cx="9144000" cy="5638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smtClean="0">
                <a:solidFill>
                  <a:srgbClr val="0000FF"/>
                </a:solidFill>
              </a:rPr>
              <a:t>Extreme TC (CI=&gt; 7.0) </a:t>
            </a:r>
            <a:r>
              <a:rPr lang="en-US" sz="2000" b="1" dirty="0">
                <a:solidFill>
                  <a:srgbClr val="0000FF"/>
                </a:solidFill>
              </a:rPr>
              <a:t>intensity adjustments implemented</a:t>
            </a:r>
          </a:p>
          <a:p>
            <a:pPr lvl="1"/>
            <a:r>
              <a:rPr lang="en-US" sz="1800" dirty="0"/>
              <a:t>Based upon analysis of </a:t>
            </a:r>
            <a:r>
              <a:rPr lang="en-US" sz="1800" dirty="0" smtClean="0"/>
              <a:t>“historical extreme TC events” study (</a:t>
            </a:r>
            <a:r>
              <a:rPr lang="en-US" sz="1800" dirty="0" err="1" smtClean="0"/>
              <a:t>Velden</a:t>
            </a:r>
            <a:r>
              <a:rPr lang="en-US" sz="1800" dirty="0" smtClean="0"/>
              <a:t> et al., 2016)</a:t>
            </a:r>
            <a:endParaRPr lang="en-US" sz="1800" dirty="0"/>
          </a:p>
          <a:p>
            <a:pPr lvl="1"/>
            <a:r>
              <a:rPr lang="en-US" sz="1800" dirty="0"/>
              <a:t>Adjustments of 0.1 (Atlantic/East Pacific) to 0.3 (West Pacific) T# applied to initial eye scene type regression equations to T# </a:t>
            </a:r>
            <a:r>
              <a:rPr lang="en-US" sz="1800" dirty="0" smtClean="0"/>
              <a:t>=&gt; 7.0</a:t>
            </a:r>
            <a:endParaRPr lang="en-US" sz="1800" dirty="0"/>
          </a:p>
          <a:p>
            <a:pPr lvl="1"/>
            <a:r>
              <a:rPr lang="en-US" sz="1800" dirty="0"/>
              <a:t>Modifications led to implementation of three regression equations for eye </a:t>
            </a:r>
            <a:r>
              <a:rPr lang="en-US" sz="1800" dirty="0" smtClean="0"/>
              <a:t>scenes</a:t>
            </a:r>
          </a:p>
          <a:p>
            <a:pPr lvl="2"/>
            <a:r>
              <a:rPr lang="en-US" sz="1600" dirty="0" smtClean="0"/>
              <a:t>Atlantic/East Pacific, West Pacific, Other</a:t>
            </a:r>
            <a:endParaRPr lang="en-US" sz="1600" dirty="0"/>
          </a:p>
          <a:p>
            <a:endParaRPr lang="en-US" sz="1200" b="1" dirty="0" smtClean="0">
              <a:solidFill>
                <a:srgbClr val="0000FF"/>
              </a:solidFill>
            </a:endParaRPr>
          </a:p>
          <a:p>
            <a:r>
              <a:rPr lang="en-US" sz="2000" b="1" dirty="0" smtClean="0">
                <a:solidFill>
                  <a:srgbClr val="0000FF"/>
                </a:solidFill>
              </a:rPr>
              <a:t>Modifications to allow for more frequent image sampling </a:t>
            </a:r>
          </a:p>
          <a:p>
            <a:pPr lvl="1"/>
            <a:r>
              <a:rPr lang="en-US" sz="1800" dirty="0" smtClean="0"/>
              <a:t>Motivation:   Imagery now available for analysis at 5/10 min. intervals from GOES-16/Himawari-8 </a:t>
            </a:r>
          </a:p>
          <a:p>
            <a:pPr lvl="1"/>
            <a:r>
              <a:rPr lang="en-US" sz="1800" dirty="0" smtClean="0"/>
              <a:t>Impact study conducted to investigate impact of higher temporal data on ADT</a:t>
            </a:r>
          </a:p>
          <a:p>
            <a:pPr lvl="2"/>
            <a:r>
              <a:rPr lang="en-US" sz="1600" dirty="0" smtClean="0"/>
              <a:t>Minimal impact in vast majority of cases using higher temporal data</a:t>
            </a:r>
          </a:p>
          <a:p>
            <a:pPr lvl="2"/>
            <a:r>
              <a:rPr lang="en-US" sz="1600" dirty="0" smtClean="0"/>
              <a:t>Occasional improvement in eye scene detection, but also more short-term “noise”</a:t>
            </a:r>
            <a:endParaRPr lang="en-US" sz="1600" dirty="0"/>
          </a:p>
          <a:p>
            <a:pPr lvl="2"/>
            <a:r>
              <a:rPr lang="en-US" sz="1600" dirty="0" smtClean="0"/>
              <a:t>CIMSS will continue to use 30-minute imagery</a:t>
            </a:r>
          </a:p>
        </p:txBody>
      </p:sp>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V9.0 – Other Modifications</a:t>
            </a:r>
            <a:endParaRPr lang="en-US" sz="2000" dirty="0"/>
          </a:p>
        </p:txBody>
      </p:sp>
    </p:spTree>
    <p:extLst>
      <p:ext uri="{BB962C8B-B14F-4D97-AF65-F5344CB8AC3E}">
        <p14:creationId xmlns:p14="http://schemas.microsoft.com/office/powerpoint/2010/main" val="2117307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V9.0 – </a:t>
            </a:r>
            <a:r>
              <a:rPr lang="en-US" sz="2000" dirty="0" smtClean="0"/>
              <a:t>2018 </a:t>
            </a:r>
            <a:r>
              <a:rPr lang="en-US" sz="2000" dirty="0" smtClean="0"/>
              <a:t>Verification Statistics</a:t>
            </a:r>
            <a:endParaRPr lang="en-US" sz="2000" dirty="0"/>
          </a:p>
        </p:txBody>
      </p:sp>
      <p:sp>
        <p:nvSpPr>
          <p:cNvPr id="6" name="Rectangle 1027"/>
          <p:cNvSpPr txBox="1">
            <a:spLocks noChangeArrowheads="1"/>
          </p:cNvSpPr>
          <p:nvPr/>
        </p:nvSpPr>
        <p:spPr>
          <a:xfrm>
            <a:off x="0" y="1219200"/>
            <a:ext cx="9144000" cy="5638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1600" dirty="0" smtClean="0"/>
          </a:p>
        </p:txBody>
      </p:sp>
      <p:pic>
        <p:nvPicPr>
          <p:cNvPr id="1026" name="Picture 2" descr="ttp://tropic.ssec.wisc.edu/real-time/adt/validation/2018/plots/VAL-PLOT-INT-atlantic-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003" y="2417552"/>
            <a:ext cx="2669397" cy="200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ttp://tropic.ssec.wisc.edu/real-time/adt/validation/2018/plots/VAL-PLOT-INT-eastpac-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203" y="2417552"/>
            <a:ext cx="2669397" cy="200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ttp://tropic.ssec.wisc.edu/real-time/adt/validation/2018/plots/VAL-PLOT-INT-westpac-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03" y="2417552"/>
            <a:ext cx="2669397" cy="200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219200"/>
            <a:ext cx="2818400" cy="938719"/>
          </a:xfrm>
          <a:prstGeom prst="rect">
            <a:avLst/>
          </a:prstGeom>
          <a:noFill/>
        </p:spPr>
        <p:txBody>
          <a:bodyPr wrap="none" rtlCol="0">
            <a:spAutoFit/>
          </a:bodyPr>
          <a:lstStyle/>
          <a:p>
            <a:r>
              <a:rPr lang="en-US" sz="1100" b="1" dirty="0" smtClean="0">
                <a:latin typeface="Courier" charset="0"/>
                <a:ea typeface="Courier" charset="0"/>
                <a:cs typeface="Courier" charset="0"/>
              </a:rPr>
              <a:t> </a:t>
            </a:r>
            <a:r>
              <a:rPr lang="en-US" sz="1100" b="1" dirty="0" smtClean="0">
                <a:solidFill>
                  <a:srgbClr val="FF0000"/>
                </a:solidFill>
                <a:latin typeface="Courier" charset="0"/>
                <a:ea typeface="Courier" charset="0"/>
                <a:cs typeface="Courier" charset="0"/>
              </a:rPr>
              <a:t>W Pacific </a:t>
            </a:r>
            <a:r>
              <a:rPr lang="en-US" sz="1100" b="1" dirty="0" smtClean="0">
                <a:latin typeface="Courier" charset="0"/>
                <a:ea typeface="Courier" charset="0"/>
                <a:cs typeface="Courier" charset="0"/>
              </a:rPr>
              <a:t>– 740 total matches</a:t>
            </a:r>
          </a:p>
          <a:p>
            <a:r>
              <a:rPr lang="en-US" sz="1100" b="1" u="sng" dirty="0">
                <a:latin typeface="Courier" charset="0"/>
                <a:ea typeface="Courier" charset="0"/>
                <a:cs typeface="Courier" charset="0"/>
              </a:rPr>
              <a:t> </a:t>
            </a:r>
            <a:r>
              <a:rPr lang="en-US" sz="1100" b="1" u="sng" dirty="0" smtClean="0">
                <a:latin typeface="Courier" charset="0"/>
                <a:ea typeface="Courier" charset="0"/>
                <a:cs typeface="Courier" charset="0"/>
              </a:rPr>
              <a:t>          bias    </a:t>
            </a:r>
            <a:r>
              <a:rPr lang="en-US" sz="1100" b="1" u="sng" dirty="0" err="1" smtClean="0">
                <a:latin typeface="Courier" charset="0"/>
                <a:ea typeface="Courier" charset="0"/>
                <a:cs typeface="Courier" charset="0"/>
              </a:rPr>
              <a:t>aae</a:t>
            </a:r>
            <a:r>
              <a:rPr lang="en-US" sz="1100" b="1" u="sng" dirty="0" smtClean="0">
                <a:latin typeface="Courier" charset="0"/>
                <a:ea typeface="Courier" charset="0"/>
                <a:cs typeface="Courier" charset="0"/>
              </a:rPr>
              <a:t>    </a:t>
            </a:r>
            <a:r>
              <a:rPr lang="en-US" sz="1100" b="1" u="sng" dirty="0" err="1" smtClean="0">
                <a:latin typeface="Courier" charset="0"/>
                <a:ea typeface="Courier" charset="0"/>
                <a:cs typeface="Courier" charset="0"/>
              </a:rPr>
              <a:t>stdv</a:t>
            </a:r>
            <a:endParaRPr lang="en-US" sz="1100" b="1" u="sng" dirty="0" smtClean="0">
              <a:latin typeface="Courier" charset="0"/>
              <a:ea typeface="Courier" charset="0"/>
              <a:cs typeface="Courier" charset="0"/>
            </a:endParaRPr>
          </a:p>
          <a:p>
            <a:r>
              <a:rPr lang="en-US" sz="1100" b="1" dirty="0" smtClean="0">
                <a:latin typeface="Courier" charset="0"/>
                <a:ea typeface="Courier" charset="0"/>
                <a:cs typeface="Courier" charset="0"/>
              </a:rPr>
              <a:t>CI#        0.05   0.47    0.58</a:t>
            </a:r>
          </a:p>
          <a:p>
            <a:r>
              <a:rPr lang="en-US" sz="1100" b="1" dirty="0" smtClean="0">
                <a:latin typeface="Courier" charset="0"/>
                <a:ea typeface="Courier" charset="0"/>
                <a:cs typeface="Courier" charset="0"/>
              </a:rPr>
              <a:t>Wind(</a:t>
            </a:r>
            <a:r>
              <a:rPr lang="en-US" sz="1100" b="1" dirty="0" err="1" smtClean="0">
                <a:latin typeface="Courier" charset="0"/>
                <a:ea typeface="Courier" charset="0"/>
                <a:cs typeface="Courier" charset="0"/>
              </a:rPr>
              <a:t>kts</a:t>
            </a:r>
            <a:r>
              <a:rPr lang="en-US" sz="1100" b="1" dirty="0" smtClean="0">
                <a:latin typeface="Courier" charset="0"/>
                <a:ea typeface="Courier" charset="0"/>
                <a:cs typeface="Courier" charset="0"/>
              </a:rPr>
              <a:t>) -0.71   8.65   11.16</a:t>
            </a:r>
          </a:p>
          <a:p>
            <a:r>
              <a:rPr lang="en-US" sz="1100" b="1" dirty="0" smtClean="0">
                <a:latin typeface="Courier" charset="0"/>
                <a:ea typeface="Courier" charset="0"/>
                <a:cs typeface="Courier" charset="0"/>
              </a:rPr>
              <a:t>MSLP(</a:t>
            </a:r>
            <a:r>
              <a:rPr lang="en-US" sz="1100" b="1" dirty="0" err="1" smtClean="0">
                <a:latin typeface="Courier" charset="0"/>
                <a:ea typeface="Courier" charset="0"/>
                <a:cs typeface="Courier" charset="0"/>
              </a:rPr>
              <a:t>mb</a:t>
            </a:r>
            <a:r>
              <a:rPr lang="en-US" sz="1100" b="1" dirty="0" smtClean="0">
                <a:latin typeface="Courier" charset="0"/>
                <a:ea typeface="Courier" charset="0"/>
                <a:cs typeface="Courier" charset="0"/>
              </a:rPr>
              <a:t>)   2.28   5.90    7.98</a:t>
            </a:r>
          </a:p>
        </p:txBody>
      </p:sp>
      <p:sp>
        <p:nvSpPr>
          <p:cNvPr id="10" name="TextBox 9"/>
          <p:cNvSpPr txBox="1"/>
          <p:nvPr/>
        </p:nvSpPr>
        <p:spPr>
          <a:xfrm>
            <a:off x="3200400" y="1219200"/>
            <a:ext cx="2818400" cy="938719"/>
          </a:xfrm>
          <a:prstGeom prst="rect">
            <a:avLst/>
          </a:prstGeom>
          <a:noFill/>
        </p:spPr>
        <p:txBody>
          <a:bodyPr wrap="none" rtlCol="0">
            <a:spAutoFit/>
          </a:bodyPr>
          <a:lstStyle/>
          <a:p>
            <a:r>
              <a:rPr lang="en-US" sz="1100" b="1" dirty="0" smtClean="0">
                <a:solidFill>
                  <a:srgbClr val="FF0000"/>
                </a:solidFill>
                <a:latin typeface="Courier" charset="0"/>
                <a:ea typeface="Courier" charset="0"/>
                <a:cs typeface="Courier" charset="0"/>
              </a:rPr>
              <a:t>N Atlantic</a:t>
            </a:r>
            <a:r>
              <a:rPr lang="en-US" sz="1100" b="1" dirty="0" smtClean="0">
                <a:latin typeface="Courier" charset="0"/>
                <a:ea typeface="Courier" charset="0"/>
                <a:cs typeface="Courier" charset="0"/>
              </a:rPr>
              <a:t> –  73 total matches</a:t>
            </a:r>
          </a:p>
          <a:p>
            <a:r>
              <a:rPr lang="en-US" sz="1100" b="1" u="sng" dirty="0">
                <a:latin typeface="Courier" charset="0"/>
                <a:ea typeface="Courier" charset="0"/>
                <a:cs typeface="Courier" charset="0"/>
              </a:rPr>
              <a:t> </a:t>
            </a:r>
            <a:r>
              <a:rPr lang="en-US" sz="1100" b="1" u="sng" dirty="0" smtClean="0">
                <a:latin typeface="Courier" charset="0"/>
                <a:ea typeface="Courier" charset="0"/>
                <a:cs typeface="Courier" charset="0"/>
              </a:rPr>
              <a:t>          bias    </a:t>
            </a:r>
            <a:r>
              <a:rPr lang="en-US" sz="1100" b="1" u="sng" dirty="0" err="1" smtClean="0">
                <a:latin typeface="Courier" charset="0"/>
                <a:ea typeface="Courier" charset="0"/>
                <a:cs typeface="Courier" charset="0"/>
              </a:rPr>
              <a:t>aae</a:t>
            </a:r>
            <a:r>
              <a:rPr lang="en-US" sz="1100" b="1" u="sng" dirty="0" smtClean="0">
                <a:latin typeface="Courier" charset="0"/>
                <a:ea typeface="Courier" charset="0"/>
                <a:cs typeface="Courier" charset="0"/>
              </a:rPr>
              <a:t>    </a:t>
            </a:r>
            <a:r>
              <a:rPr lang="en-US" sz="1100" b="1" u="sng" dirty="0" err="1" smtClean="0">
                <a:latin typeface="Courier" charset="0"/>
                <a:ea typeface="Courier" charset="0"/>
                <a:cs typeface="Courier" charset="0"/>
              </a:rPr>
              <a:t>stdv</a:t>
            </a:r>
            <a:endParaRPr lang="en-US" sz="1100" b="1" u="sng" dirty="0" smtClean="0">
              <a:latin typeface="Courier" charset="0"/>
              <a:ea typeface="Courier" charset="0"/>
              <a:cs typeface="Courier" charset="0"/>
            </a:endParaRPr>
          </a:p>
          <a:p>
            <a:r>
              <a:rPr lang="en-US" sz="1100" b="1" dirty="0" smtClean="0">
                <a:latin typeface="Courier" charset="0"/>
                <a:ea typeface="Courier" charset="0"/>
                <a:cs typeface="Courier" charset="0"/>
              </a:rPr>
              <a:t>CI#       -0.22   0.43    0.49</a:t>
            </a:r>
          </a:p>
          <a:p>
            <a:r>
              <a:rPr lang="en-US" sz="1100" b="1" dirty="0" smtClean="0">
                <a:latin typeface="Courier" charset="0"/>
                <a:ea typeface="Courier" charset="0"/>
                <a:cs typeface="Courier" charset="0"/>
              </a:rPr>
              <a:t>Wind(</a:t>
            </a:r>
            <a:r>
              <a:rPr lang="en-US" sz="1100" b="1" dirty="0" err="1" smtClean="0">
                <a:latin typeface="Courier" charset="0"/>
                <a:ea typeface="Courier" charset="0"/>
                <a:cs typeface="Courier" charset="0"/>
              </a:rPr>
              <a:t>kts</a:t>
            </a:r>
            <a:r>
              <a:rPr lang="en-US" sz="1100" b="1" dirty="0" smtClean="0">
                <a:latin typeface="Courier" charset="0"/>
                <a:ea typeface="Courier" charset="0"/>
                <a:cs typeface="Courier" charset="0"/>
              </a:rPr>
              <a:t>) -4.30   8.85   10.27</a:t>
            </a:r>
          </a:p>
          <a:p>
            <a:r>
              <a:rPr lang="en-US" sz="1100" b="1" dirty="0" smtClean="0">
                <a:latin typeface="Courier" charset="0"/>
                <a:ea typeface="Courier" charset="0"/>
                <a:cs typeface="Courier" charset="0"/>
              </a:rPr>
              <a:t>MSLP(</a:t>
            </a:r>
            <a:r>
              <a:rPr lang="en-US" sz="1100" b="1" dirty="0" err="1" smtClean="0">
                <a:latin typeface="Courier" charset="0"/>
                <a:ea typeface="Courier" charset="0"/>
                <a:cs typeface="Courier" charset="0"/>
              </a:rPr>
              <a:t>mb</a:t>
            </a:r>
            <a:r>
              <a:rPr lang="en-US" sz="1100" b="1" dirty="0" smtClean="0">
                <a:latin typeface="Courier" charset="0"/>
                <a:ea typeface="Courier" charset="0"/>
                <a:cs typeface="Courier" charset="0"/>
              </a:rPr>
              <a:t>)   0.02   6.67    9.71</a:t>
            </a:r>
          </a:p>
        </p:txBody>
      </p:sp>
      <p:sp>
        <p:nvSpPr>
          <p:cNvPr id="11" name="TextBox 10"/>
          <p:cNvSpPr txBox="1"/>
          <p:nvPr/>
        </p:nvSpPr>
        <p:spPr>
          <a:xfrm>
            <a:off x="6173200" y="1219200"/>
            <a:ext cx="2818400" cy="938719"/>
          </a:xfrm>
          <a:prstGeom prst="rect">
            <a:avLst/>
          </a:prstGeom>
          <a:noFill/>
        </p:spPr>
        <p:txBody>
          <a:bodyPr wrap="none" rtlCol="0">
            <a:spAutoFit/>
          </a:bodyPr>
          <a:lstStyle/>
          <a:p>
            <a:r>
              <a:rPr lang="en-US" sz="1100" b="1" dirty="0" smtClean="0">
                <a:solidFill>
                  <a:srgbClr val="FF0000"/>
                </a:solidFill>
                <a:latin typeface="Courier" charset="0"/>
                <a:ea typeface="Courier" charset="0"/>
                <a:cs typeface="Courier" charset="0"/>
              </a:rPr>
              <a:t>E/C Pacific </a:t>
            </a:r>
            <a:r>
              <a:rPr lang="en-US" sz="1100" b="1" dirty="0" smtClean="0">
                <a:latin typeface="Courier" charset="0"/>
                <a:ea typeface="Courier" charset="0"/>
                <a:cs typeface="Courier" charset="0"/>
              </a:rPr>
              <a:t>– 565 total matches</a:t>
            </a:r>
          </a:p>
          <a:p>
            <a:r>
              <a:rPr lang="en-US" sz="1100" b="1" u="sng" dirty="0">
                <a:latin typeface="Courier" charset="0"/>
                <a:ea typeface="Courier" charset="0"/>
                <a:cs typeface="Courier" charset="0"/>
              </a:rPr>
              <a:t> </a:t>
            </a:r>
            <a:r>
              <a:rPr lang="en-US" sz="1100" b="1" u="sng" dirty="0" smtClean="0">
                <a:latin typeface="Courier" charset="0"/>
                <a:ea typeface="Courier" charset="0"/>
                <a:cs typeface="Courier" charset="0"/>
              </a:rPr>
              <a:t>          bias    </a:t>
            </a:r>
            <a:r>
              <a:rPr lang="en-US" sz="1100" b="1" u="sng" dirty="0" err="1" smtClean="0">
                <a:latin typeface="Courier" charset="0"/>
                <a:ea typeface="Courier" charset="0"/>
                <a:cs typeface="Courier" charset="0"/>
              </a:rPr>
              <a:t>aae</a:t>
            </a:r>
            <a:r>
              <a:rPr lang="en-US" sz="1100" b="1" u="sng" dirty="0" smtClean="0">
                <a:latin typeface="Courier" charset="0"/>
                <a:ea typeface="Courier" charset="0"/>
                <a:cs typeface="Courier" charset="0"/>
              </a:rPr>
              <a:t>    </a:t>
            </a:r>
            <a:r>
              <a:rPr lang="en-US" sz="1100" b="1" u="sng" dirty="0" err="1" smtClean="0">
                <a:latin typeface="Courier" charset="0"/>
                <a:ea typeface="Courier" charset="0"/>
                <a:cs typeface="Courier" charset="0"/>
              </a:rPr>
              <a:t>stdv</a:t>
            </a:r>
            <a:endParaRPr lang="en-US" sz="1100" b="1" u="sng" dirty="0" smtClean="0">
              <a:latin typeface="Courier" charset="0"/>
              <a:ea typeface="Courier" charset="0"/>
              <a:cs typeface="Courier" charset="0"/>
            </a:endParaRPr>
          </a:p>
          <a:p>
            <a:r>
              <a:rPr lang="en-US" sz="1100" b="1" dirty="0" smtClean="0">
                <a:latin typeface="Courier" charset="0"/>
                <a:ea typeface="Courier" charset="0"/>
                <a:cs typeface="Courier" charset="0"/>
              </a:rPr>
              <a:t>CI#       -0.01   0.35    0.45</a:t>
            </a:r>
          </a:p>
          <a:p>
            <a:r>
              <a:rPr lang="en-US" sz="1100" b="1" dirty="0" smtClean="0">
                <a:latin typeface="Courier" charset="0"/>
                <a:ea typeface="Courier" charset="0"/>
                <a:cs typeface="Courier" charset="0"/>
              </a:rPr>
              <a:t>Wind(</a:t>
            </a:r>
            <a:r>
              <a:rPr lang="en-US" sz="1100" b="1" dirty="0" err="1" smtClean="0">
                <a:latin typeface="Courier" charset="0"/>
                <a:ea typeface="Courier" charset="0"/>
                <a:cs typeface="Courier" charset="0"/>
              </a:rPr>
              <a:t>kts</a:t>
            </a:r>
            <a:r>
              <a:rPr lang="en-US" sz="1100" b="1" dirty="0" smtClean="0">
                <a:latin typeface="Courier" charset="0"/>
                <a:ea typeface="Courier" charset="0"/>
                <a:cs typeface="Courier" charset="0"/>
              </a:rPr>
              <a:t>) -0.62   7.08    9.17</a:t>
            </a:r>
          </a:p>
          <a:p>
            <a:r>
              <a:rPr lang="en-US" sz="1100" b="1" dirty="0" smtClean="0">
                <a:latin typeface="Courier" charset="0"/>
                <a:ea typeface="Courier" charset="0"/>
                <a:cs typeface="Courier" charset="0"/>
              </a:rPr>
              <a:t>MSLP(</a:t>
            </a:r>
            <a:r>
              <a:rPr lang="en-US" sz="1100" b="1" dirty="0" err="1" smtClean="0">
                <a:latin typeface="Courier" charset="0"/>
                <a:ea typeface="Courier" charset="0"/>
                <a:cs typeface="Courier" charset="0"/>
              </a:rPr>
              <a:t>mb</a:t>
            </a:r>
            <a:r>
              <a:rPr lang="en-US" sz="1100" b="1" dirty="0" smtClean="0">
                <a:latin typeface="Courier" charset="0"/>
                <a:ea typeface="Courier" charset="0"/>
                <a:cs typeface="Courier" charset="0"/>
              </a:rPr>
              <a:t>)  -1.84   5.10    6.48</a:t>
            </a:r>
          </a:p>
        </p:txBody>
      </p:sp>
      <p:pic>
        <p:nvPicPr>
          <p:cNvPr id="1032" name="Picture 8" descr="ttp://tropic.ssec.wisc.edu/real-time/adt/validation/2018/plots/VAL-TIMELINE-06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203" y="4648200"/>
            <a:ext cx="2669397" cy="200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ttp://tropic.ssec.wisc.edu/real-time/adt/validation/2018/plots/VAL-TIMELINE-01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648200"/>
            <a:ext cx="2669397" cy="200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ttp://tropic.ssec.wisc.edu/real-time/adt/validation/2018/plots/VAL-TIMELINE-22W.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512" y="4648200"/>
            <a:ext cx="2666288" cy="1999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ttp://tropic.ssec.wisc.edu/temp/tim/adt/2018/TIMELINEFIX-06L.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1" y="4648200"/>
            <a:ext cx="2667000" cy="2000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0574" y="6093023"/>
            <a:ext cx="1337226" cy="307777"/>
          </a:xfrm>
          <a:prstGeom prst="rect">
            <a:avLst/>
          </a:prstGeom>
          <a:noFill/>
        </p:spPr>
        <p:txBody>
          <a:bodyPr wrap="none" rtlCol="0">
            <a:spAutoFit/>
          </a:bodyPr>
          <a:lstStyle/>
          <a:p>
            <a:r>
              <a:rPr lang="en-US" sz="1400" dirty="0" smtClean="0"/>
              <a:t>Florence - 06L</a:t>
            </a:r>
            <a:endParaRPr lang="en-US" sz="1400" dirty="0"/>
          </a:p>
        </p:txBody>
      </p:sp>
      <p:pic>
        <p:nvPicPr>
          <p:cNvPr id="1040" name="Picture 16" descr="ttp://tropic.ssec.wisc.edu/temp/tim/adt/2018/TIMELINEFIX-22W.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02" y="4648200"/>
            <a:ext cx="2667001" cy="2000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85030" y="6093023"/>
            <a:ext cx="1200970" cy="307777"/>
          </a:xfrm>
          <a:prstGeom prst="rect">
            <a:avLst/>
          </a:prstGeom>
          <a:noFill/>
        </p:spPr>
        <p:txBody>
          <a:bodyPr wrap="none" rtlCol="0">
            <a:spAutoFit/>
          </a:bodyPr>
          <a:lstStyle/>
          <a:p>
            <a:r>
              <a:rPr lang="en-US" sz="1400" dirty="0" err="1" smtClean="0"/>
              <a:t>Soulik</a:t>
            </a:r>
            <a:r>
              <a:rPr lang="en-US" sz="1400" dirty="0" smtClean="0"/>
              <a:t> - 22W</a:t>
            </a:r>
            <a:endParaRPr lang="en-US" dirty="0"/>
          </a:p>
        </p:txBody>
      </p:sp>
      <p:pic>
        <p:nvPicPr>
          <p:cNvPr id="1042" name="Picture 18" descr="ttp://tropic.ssec.wisc.edu/temp/tim/adt/2018/TIMELINEFIX-01C.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3606" y="4648200"/>
            <a:ext cx="2671794" cy="20038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477000" y="6096000"/>
            <a:ext cx="1263231" cy="307777"/>
          </a:xfrm>
          <a:prstGeom prst="rect">
            <a:avLst/>
          </a:prstGeom>
          <a:noFill/>
        </p:spPr>
        <p:txBody>
          <a:bodyPr wrap="none" rtlCol="0">
            <a:spAutoFit/>
          </a:bodyPr>
          <a:lstStyle/>
          <a:p>
            <a:r>
              <a:rPr lang="en-US" sz="1400" dirty="0" err="1" smtClean="0"/>
              <a:t>Walaka</a:t>
            </a:r>
            <a:r>
              <a:rPr lang="en-US" sz="1400" dirty="0" smtClean="0"/>
              <a:t> - 01C</a:t>
            </a:r>
            <a:endParaRPr lang="en-US" dirty="0"/>
          </a:p>
        </p:txBody>
      </p:sp>
    </p:spTree>
    <p:extLst>
      <p:ext uri="{BB962C8B-B14F-4D97-AF65-F5344CB8AC3E}">
        <p14:creationId xmlns:p14="http://schemas.microsoft.com/office/powerpoint/2010/main" val="193131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ttp://tropic.ssec.wisc.edu/temp/tim/adt/2019/TIMELINEFIX-14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46500"/>
            <a:ext cx="4114800" cy="3086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ttp://tropic.ssec.wisc.edu/temp/tim/adt/2019/TIMELINEFIX-02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4114800" cy="3086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ttp://tropic.ssec.wisc.edu/temp/tim/adt/2019/TIMELINEFIX-10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4114800" cy="3086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2019 Cases</a:t>
            </a:r>
            <a:endParaRPr lang="en-US" sz="2000" dirty="0"/>
          </a:p>
        </p:txBody>
      </p:sp>
    </p:spTree>
    <p:extLst>
      <p:ext uri="{BB962C8B-B14F-4D97-AF65-F5344CB8AC3E}">
        <p14:creationId xmlns:p14="http://schemas.microsoft.com/office/powerpoint/2010/main" val="132587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ttp://tropic.ssec.wisc.edu/temp/tim/adt/2019/TIMELINEFIX-15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4546600" cy="3409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ttp://tropic.ssec.wisc.edu/temp/tim/adt/2019/TIMELINEFIX-06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4546600" cy="3409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2019 Cases</a:t>
            </a:r>
            <a:endParaRPr lang="en-US" sz="2000" dirty="0"/>
          </a:p>
        </p:txBody>
      </p:sp>
      <p:sp>
        <p:nvSpPr>
          <p:cNvPr id="3" name="TextBox 2"/>
          <p:cNvSpPr txBox="1"/>
          <p:nvPr/>
        </p:nvSpPr>
        <p:spPr>
          <a:xfrm>
            <a:off x="5182768" y="2362200"/>
            <a:ext cx="3172663" cy="338554"/>
          </a:xfrm>
          <a:prstGeom prst="rect">
            <a:avLst/>
          </a:prstGeom>
          <a:noFill/>
        </p:spPr>
        <p:txBody>
          <a:bodyPr wrap="none" rtlCol="0">
            <a:spAutoFit/>
          </a:bodyPr>
          <a:lstStyle/>
          <a:p>
            <a:r>
              <a:rPr lang="en-US" dirty="0" smtClean="0"/>
              <a:t>Note spread in </a:t>
            </a:r>
            <a:r>
              <a:rPr lang="en-US" dirty="0" err="1" smtClean="0"/>
              <a:t>OpCen</a:t>
            </a:r>
            <a:r>
              <a:rPr lang="en-US" dirty="0" smtClean="0"/>
              <a:t> estimates</a:t>
            </a:r>
            <a:endParaRPr lang="en-US" dirty="0"/>
          </a:p>
        </p:txBody>
      </p:sp>
    </p:spTree>
    <p:extLst>
      <p:ext uri="{BB962C8B-B14F-4D97-AF65-F5344CB8AC3E}">
        <p14:creationId xmlns:p14="http://schemas.microsoft.com/office/powerpoint/2010/main" val="19750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ttp://tropic.ssec.wisc.edu/temp/tim/adt/2019/TIMELINEFIX-11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4572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ttp://tropic.ssec.wisc.edu/temp/tim/adt/2019/TIMELINEFIX-05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4572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2019 Cases</a:t>
            </a:r>
            <a:endParaRPr lang="en-US" sz="2000" dirty="0"/>
          </a:p>
        </p:txBody>
      </p:sp>
      <p:sp>
        <p:nvSpPr>
          <p:cNvPr id="18" name="TextBox 17"/>
          <p:cNvSpPr txBox="1"/>
          <p:nvPr/>
        </p:nvSpPr>
        <p:spPr>
          <a:xfrm>
            <a:off x="5943600" y="5867400"/>
            <a:ext cx="2408032" cy="338554"/>
          </a:xfrm>
          <a:prstGeom prst="rect">
            <a:avLst/>
          </a:prstGeom>
          <a:noFill/>
        </p:spPr>
        <p:txBody>
          <a:bodyPr wrap="none" rtlCol="0">
            <a:spAutoFit/>
          </a:bodyPr>
          <a:lstStyle/>
          <a:p>
            <a:r>
              <a:rPr lang="en-US" dirty="0" smtClean="0"/>
              <a:t>Note similarity to </a:t>
            </a:r>
            <a:r>
              <a:rPr lang="en-US" dirty="0" err="1" smtClean="0"/>
              <a:t>OpCen</a:t>
            </a:r>
            <a:endParaRPr lang="en-US" dirty="0"/>
          </a:p>
        </p:txBody>
      </p:sp>
      <p:sp>
        <p:nvSpPr>
          <p:cNvPr id="19" name="TextBox 18"/>
          <p:cNvSpPr txBox="1"/>
          <p:nvPr/>
        </p:nvSpPr>
        <p:spPr>
          <a:xfrm>
            <a:off x="1905000" y="1966183"/>
            <a:ext cx="2225289" cy="338554"/>
          </a:xfrm>
          <a:prstGeom prst="rect">
            <a:avLst/>
          </a:prstGeom>
          <a:noFill/>
        </p:spPr>
        <p:txBody>
          <a:bodyPr wrap="none" rtlCol="0">
            <a:spAutoFit/>
          </a:bodyPr>
          <a:lstStyle/>
          <a:p>
            <a:r>
              <a:rPr lang="en-US" dirty="0" smtClean="0"/>
              <a:t>Note spread in </a:t>
            </a:r>
            <a:r>
              <a:rPr lang="en-US" dirty="0" err="1" smtClean="0"/>
              <a:t>OpCen</a:t>
            </a:r>
            <a:endParaRPr lang="en-US" dirty="0" smtClean="0"/>
          </a:p>
        </p:txBody>
      </p:sp>
    </p:spTree>
    <p:extLst>
      <p:ext uri="{BB962C8B-B14F-4D97-AF65-F5344CB8AC3E}">
        <p14:creationId xmlns:p14="http://schemas.microsoft.com/office/powerpoint/2010/main" val="96000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a:t>
            </a:r>
            <a:r>
              <a:rPr lang="en-US" sz="2000" dirty="0" smtClean="0"/>
              <a:t>ADTV9.0 Processing Overview</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US" sz="1800" dirty="0" smtClean="0"/>
          </a:p>
          <a:p>
            <a:endParaRPr lang="en-US" sz="1000" b="1" dirty="0" smtClean="0">
              <a:solidFill>
                <a:srgbClr val="0000FF"/>
              </a:solidFill>
            </a:endParaRPr>
          </a:p>
          <a:p>
            <a:endParaRPr lang="en-US" sz="2200" dirty="0" smtClean="0"/>
          </a:p>
          <a:p>
            <a:pPr lvl="1"/>
            <a:endParaRPr lang="en-US" sz="800" b="1" dirty="0"/>
          </a:p>
        </p:txBody>
      </p:sp>
      <p:pic>
        <p:nvPicPr>
          <p:cNvPr id="4" name="Picture 3"/>
          <p:cNvPicPr/>
          <p:nvPr/>
        </p:nvPicPr>
        <p:blipFill rotWithShape="1">
          <a:blip r:embed="rId2">
            <a:extLst>
              <a:ext uri="{28A0092B-C50C-407E-A947-70E740481C1C}">
                <a14:useLocalDpi xmlns:a14="http://schemas.microsoft.com/office/drawing/2010/main" val="0"/>
              </a:ext>
            </a:extLst>
          </a:blip>
          <a:srcRect t="21729" b="3206"/>
          <a:stretch/>
        </p:blipFill>
        <p:spPr bwMode="auto">
          <a:xfrm>
            <a:off x="152400" y="1295400"/>
            <a:ext cx="8915400" cy="541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6866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2019 Cases</a:t>
            </a:r>
            <a:endParaRPr lang="en-US" sz="2000" dirty="0"/>
          </a:p>
        </p:txBody>
      </p:sp>
      <p:grpSp>
        <p:nvGrpSpPr>
          <p:cNvPr id="15" name="Group 14"/>
          <p:cNvGrpSpPr/>
          <p:nvPr/>
        </p:nvGrpSpPr>
        <p:grpSpPr>
          <a:xfrm>
            <a:off x="152400" y="1219200"/>
            <a:ext cx="4648200" cy="3486150"/>
            <a:chOff x="152400" y="1219200"/>
            <a:chExt cx="4648200" cy="3486150"/>
          </a:xfrm>
        </p:grpSpPr>
        <p:grpSp>
          <p:nvGrpSpPr>
            <p:cNvPr id="4" name="Group 3"/>
            <p:cNvGrpSpPr/>
            <p:nvPr/>
          </p:nvGrpSpPr>
          <p:grpSpPr>
            <a:xfrm>
              <a:off x="152400" y="1219200"/>
              <a:ext cx="4648200" cy="3486150"/>
              <a:chOff x="228600" y="1466850"/>
              <a:chExt cx="4648200" cy="3486150"/>
            </a:xfrm>
          </p:grpSpPr>
          <p:pic>
            <p:nvPicPr>
              <p:cNvPr id="3084" name="Picture 12" descr="ttp://tropic.ssec.wisc.edu/temp/tim/adt/2019/TIMELINEFIX-01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6850"/>
                <a:ext cx="4648200" cy="3486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Oval 2"/>
              <p:cNvSpPr/>
              <p:nvPr/>
            </p:nvSpPr>
            <p:spPr>
              <a:xfrm>
                <a:off x="2514600" y="3886200"/>
                <a:ext cx="76200" cy="76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838200" y="1844100"/>
              <a:ext cx="2534412" cy="553998"/>
            </a:xfrm>
            <a:prstGeom prst="rect">
              <a:avLst/>
            </a:prstGeom>
            <a:noFill/>
          </p:spPr>
          <p:txBody>
            <a:bodyPr wrap="none" rtlCol="0">
              <a:spAutoFit/>
            </a:bodyPr>
            <a:lstStyle/>
            <a:p>
              <a:r>
                <a:rPr lang="en-US" b="1" dirty="0" smtClean="0"/>
                <a:t>Subtropical</a:t>
              </a:r>
            </a:p>
            <a:p>
              <a:r>
                <a:rPr lang="en-US" sz="1400" i="1" dirty="0"/>
                <a:t> </a:t>
              </a:r>
              <a:r>
                <a:rPr lang="en-US" sz="1400" i="1" dirty="0" smtClean="0"/>
                <a:t>- ADT started May 30/22:30Z</a:t>
              </a:r>
              <a:endParaRPr lang="en-US" sz="1400" i="1" dirty="0"/>
            </a:p>
          </p:txBody>
        </p:sp>
        <p:sp>
          <p:nvSpPr>
            <p:cNvPr id="6" name="TextBox 5"/>
            <p:cNvSpPr txBox="1"/>
            <p:nvPr/>
          </p:nvSpPr>
          <p:spPr>
            <a:xfrm>
              <a:off x="2080006" y="2792998"/>
              <a:ext cx="2012026" cy="338554"/>
            </a:xfrm>
            <a:prstGeom prst="rect">
              <a:avLst/>
            </a:prstGeom>
            <a:noFill/>
            <a:ln>
              <a:solidFill>
                <a:schemeClr val="tx1"/>
              </a:solidFill>
            </a:ln>
          </p:spPr>
          <p:txBody>
            <a:bodyPr wrap="none" rtlCol="0">
              <a:spAutoFit/>
            </a:bodyPr>
            <a:lstStyle/>
            <a:p>
              <a:r>
                <a:rPr lang="en-US" b="1" dirty="0" smtClean="0">
                  <a:solidFill>
                    <a:srgbClr val="008000"/>
                  </a:solidFill>
                </a:rPr>
                <a:t>Aircraft Validation!</a:t>
              </a:r>
              <a:endParaRPr lang="en-US" b="1" dirty="0">
                <a:solidFill>
                  <a:srgbClr val="008000"/>
                </a:solidFill>
              </a:endParaRPr>
            </a:p>
          </p:txBody>
        </p:sp>
        <p:cxnSp>
          <p:nvCxnSpPr>
            <p:cNvPr id="9" name="Straight Arrow Connector 8"/>
            <p:cNvCxnSpPr>
              <a:stCxn id="6" idx="2"/>
            </p:cNvCxnSpPr>
            <p:nvPr/>
          </p:nvCxnSpPr>
          <p:spPr>
            <a:xfrm flipH="1">
              <a:off x="2514600" y="3131552"/>
              <a:ext cx="571419" cy="50699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343400" y="3276600"/>
            <a:ext cx="4648200" cy="3486150"/>
            <a:chOff x="4343400" y="3276600"/>
            <a:chExt cx="4648200" cy="3486150"/>
          </a:xfrm>
        </p:grpSpPr>
        <p:pic>
          <p:nvPicPr>
            <p:cNvPr id="3082" name="Picture 10" descr="ttp://tropic.ssec.wisc.edu/temp/tim/adt/2019/TIMELINEFIX-08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76600"/>
              <a:ext cx="4648200" cy="3486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133275"/>
              <a:ext cx="1896673" cy="584775"/>
            </a:xfrm>
            <a:prstGeom prst="rect">
              <a:avLst/>
            </a:prstGeom>
            <a:noFill/>
            <a:ln>
              <a:solidFill>
                <a:schemeClr val="tx1"/>
              </a:solidFill>
            </a:ln>
          </p:spPr>
          <p:txBody>
            <a:bodyPr wrap="none" rtlCol="0">
              <a:spAutoFit/>
            </a:bodyPr>
            <a:lstStyle/>
            <a:p>
              <a:r>
                <a:rPr lang="en-US" b="1" dirty="0" smtClean="0"/>
                <a:t>ADT ET Initiation</a:t>
              </a:r>
            </a:p>
            <a:p>
              <a:r>
                <a:rPr lang="en-US" dirty="0"/>
                <a:t> </a:t>
              </a:r>
              <a:r>
                <a:rPr lang="en-US" dirty="0" smtClean="0"/>
                <a:t> at Sept 07/1250Z</a:t>
              </a:r>
              <a:endParaRPr lang="en-US" dirty="0"/>
            </a:p>
          </p:txBody>
        </p:sp>
        <p:cxnSp>
          <p:nvCxnSpPr>
            <p:cNvPr id="16" name="Straight Arrow Connector 15"/>
            <p:cNvCxnSpPr>
              <a:stCxn id="11" idx="2"/>
            </p:cNvCxnSpPr>
            <p:nvPr/>
          </p:nvCxnSpPr>
          <p:spPr>
            <a:xfrm>
              <a:off x="6434737" y="4718050"/>
              <a:ext cx="761999" cy="76885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2348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JTWC Decision Aids</a:t>
            </a:r>
          </a:p>
        </p:txBody>
      </p:sp>
      <p:sp>
        <p:nvSpPr>
          <p:cNvPr id="4" name="Rectangle 1027"/>
          <p:cNvSpPr txBox="1">
            <a:spLocks noChangeArrowheads="1"/>
          </p:cNvSpPr>
          <p:nvPr/>
        </p:nvSpPr>
        <p:spPr>
          <a:xfrm>
            <a:off x="0" y="1143000"/>
            <a:ext cx="9067800" cy="5638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smtClean="0">
                <a:solidFill>
                  <a:srgbClr val="0000FF"/>
                </a:solidFill>
              </a:rPr>
              <a:t>JTWC currently employs two worksheets to aid in the decision on the current status of a current TC or a forming/invest TC</a:t>
            </a:r>
          </a:p>
          <a:p>
            <a:endParaRPr lang="en-US" sz="2000" b="1" dirty="0" smtClean="0">
              <a:solidFill>
                <a:srgbClr val="0000FF"/>
              </a:solidFill>
            </a:endParaRPr>
          </a:p>
          <a:p>
            <a:pPr lvl="1"/>
            <a:r>
              <a:rPr lang="en-US" sz="1800" dirty="0" smtClean="0"/>
              <a:t>The “</a:t>
            </a:r>
            <a:r>
              <a:rPr lang="en-US" sz="1800" dirty="0" smtClean="0">
                <a:solidFill>
                  <a:srgbClr val="FF0000"/>
                </a:solidFill>
              </a:rPr>
              <a:t>Low-Medium-High</a:t>
            </a:r>
            <a:r>
              <a:rPr lang="en-US" sz="1800" dirty="0" smtClean="0"/>
              <a:t>” worksheet is used to determine the likelihood of an invest system to develop into a tropical cyclone in the future</a:t>
            </a:r>
          </a:p>
          <a:p>
            <a:pPr lvl="1"/>
            <a:endParaRPr lang="en-US" sz="1800" dirty="0" smtClean="0"/>
          </a:p>
          <a:p>
            <a:pPr lvl="1"/>
            <a:r>
              <a:rPr lang="en-US" sz="1800" dirty="0" smtClean="0"/>
              <a:t>The “</a:t>
            </a:r>
            <a:r>
              <a:rPr lang="en-US" sz="1800" dirty="0" smtClean="0">
                <a:solidFill>
                  <a:srgbClr val="FF0000"/>
                </a:solidFill>
              </a:rPr>
              <a:t>Cyclone Phase</a:t>
            </a:r>
            <a:r>
              <a:rPr lang="en-US" sz="1800" dirty="0" smtClean="0"/>
              <a:t>” worksheet is used to determine the state of a current tropical cyclone; whether it is tropical, subtropical, or </a:t>
            </a:r>
            <a:r>
              <a:rPr lang="en-US" sz="1800" dirty="0" err="1" smtClean="0"/>
              <a:t>extratropical</a:t>
            </a:r>
            <a:endParaRPr lang="en-US" sz="1800" dirty="0"/>
          </a:p>
          <a:p>
            <a:pPr lvl="1"/>
            <a:endParaRPr lang="en-US" sz="1800" dirty="0" smtClean="0"/>
          </a:p>
          <a:p>
            <a:pPr lvl="1"/>
            <a:r>
              <a:rPr lang="en-US" sz="1800" dirty="0" smtClean="0"/>
              <a:t>Both worksheets are subjective and take a significant amount of time to complete.  Developing a system to access and analyze each aspect of the two worksheets would save the JTWC forecasters significant amounts of time.  </a:t>
            </a:r>
          </a:p>
          <a:p>
            <a:pPr lvl="2"/>
            <a:r>
              <a:rPr lang="en-US" sz="1800" dirty="0" smtClean="0"/>
              <a:t>This system would NOT replace the analyst, but instead provide an objective first guess and also provide quick access to each parameter in one location instead of many different locations on the internet</a:t>
            </a:r>
          </a:p>
          <a:p>
            <a:pPr lvl="2"/>
            <a:r>
              <a:rPr lang="en-US" sz="1800" dirty="0" smtClean="0"/>
              <a:t>The system would allow for user override to let the analyst modify individual results as they deem it necessary.</a:t>
            </a:r>
          </a:p>
          <a:p>
            <a:pPr lvl="2"/>
            <a:endParaRPr lang="en-US" sz="1600" dirty="0" smtClean="0"/>
          </a:p>
        </p:txBody>
      </p:sp>
    </p:spTree>
    <p:extLst>
      <p:ext uri="{BB962C8B-B14F-4D97-AF65-F5344CB8AC3E}">
        <p14:creationId xmlns:p14="http://schemas.microsoft.com/office/powerpoint/2010/main" val="177815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JTWC Decision Aids</a:t>
            </a:r>
          </a:p>
        </p:txBody>
      </p:sp>
      <p:sp>
        <p:nvSpPr>
          <p:cNvPr id="3" name="Rectangle 1027"/>
          <p:cNvSpPr txBox="1">
            <a:spLocks noChangeArrowheads="1"/>
          </p:cNvSpPr>
          <p:nvPr/>
        </p:nvSpPr>
        <p:spPr>
          <a:xfrm>
            <a:off x="0" y="1143000"/>
            <a:ext cx="9067800" cy="5638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smtClean="0">
                <a:solidFill>
                  <a:srgbClr val="0000FF"/>
                </a:solidFill>
              </a:rPr>
              <a:t>Currently all of the analysis for both worksheets are running and creating </a:t>
            </a:r>
            <a:r>
              <a:rPr lang="en-US" sz="2000" b="1" dirty="0" smtClean="0">
                <a:solidFill>
                  <a:srgbClr val="0000FF"/>
                </a:solidFill>
              </a:rPr>
              <a:t>valid </a:t>
            </a:r>
            <a:r>
              <a:rPr lang="en-US" sz="2000" b="1" dirty="0" smtClean="0">
                <a:solidFill>
                  <a:srgbClr val="0000FF"/>
                </a:solidFill>
              </a:rPr>
              <a:t>analysis for every storm and invest </a:t>
            </a:r>
            <a:r>
              <a:rPr lang="en-US" sz="2000" b="1" dirty="0" smtClean="0">
                <a:solidFill>
                  <a:srgbClr val="0000FF"/>
                </a:solidFill>
              </a:rPr>
              <a:t>&gt;=15 knots</a:t>
            </a:r>
          </a:p>
          <a:p>
            <a:endParaRPr lang="en-US" sz="800" b="1" dirty="0" smtClean="0">
              <a:solidFill>
                <a:srgbClr val="0000FF"/>
              </a:solidFill>
            </a:endParaRPr>
          </a:p>
          <a:p>
            <a:pPr lvl="1"/>
            <a:r>
              <a:rPr lang="en-US" sz="1800" dirty="0" smtClean="0"/>
              <a:t>A</a:t>
            </a:r>
            <a:r>
              <a:rPr lang="en-US" sz="1800" dirty="0" smtClean="0"/>
              <a:t>dded </a:t>
            </a:r>
            <a:r>
              <a:rPr lang="en-US" sz="1800" dirty="0" smtClean="0"/>
              <a:t>weaker </a:t>
            </a:r>
            <a:r>
              <a:rPr lang="en-US" sz="1800" dirty="0" smtClean="0"/>
              <a:t>invests to analysi</a:t>
            </a:r>
            <a:r>
              <a:rPr lang="en-US" sz="1800" dirty="0"/>
              <a:t>s</a:t>
            </a:r>
            <a:r>
              <a:rPr lang="en-US" sz="1800" dirty="0" smtClean="0"/>
              <a:t> </a:t>
            </a:r>
            <a:r>
              <a:rPr lang="en-US" sz="1800" dirty="0" smtClean="0"/>
              <a:t>since </a:t>
            </a:r>
            <a:r>
              <a:rPr lang="en-US" sz="1800" dirty="0" smtClean="0"/>
              <a:t>invests on TC homepage are </a:t>
            </a:r>
            <a:r>
              <a:rPr lang="en-US" sz="1800" dirty="0" smtClean="0"/>
              <a:t>filtered by current strength (&gt;=20kts)</a:t>
            </a:r>
          </a:p>
          <a:p>
            <a:pPr lvl="1"/>
            <a:endParaRPr lang="en-US" sz="2000" dirty="0" smtClean="0"/>
          </a:p>
          <a:p>
            <a:pPr lvl="1"/>
            <a:r>
              <a:rPr lang="en-US" sz="1800" dirty="0" smtClean="0"/>
              <a:t>Webpages for all storms are created automatically</a:t>
            </a:r>
          </a:p>
          <a:p>
            <a:pPr lvl="2"/>
            <a:r>
              <a:rPr lang="en-US" sz="1800" dirty="0" smtClean="0"/>
              <a:t>All text analysis and associated graphics (when available) are displayed</a:t>
            </a:r>
          </a:p>
          <a:p>
            <a:pPr lvl="2"/>
            <a:r>
              <a:rPr lang="en-US" sz="1800" dirty="0" smtClean="0"/>
              <a:t>Historical storm analysis tables are stored in an online database, which can be listed and modified (via dropdown menus) by the forecaster</a:t>
            </a:r>
          </a:p>
          <a:p>
            <a:pPr lvl="2"/>
            <a:r>
              <a:rPr lang="en-US" sz="1800" dirty="0" smtClean="0"/>
              <a:t>Modified records are stored in storm database along with automated records</a:t>
            </a:r>
          </a:p>
          <a:p>
            <a:pPr lvl="2"/>
            <a:endParaRPr lang="en-US" sz="1800" dirty="0"/>
          </a:p>
          <a:p>
            <a:pPr lvl="1"/>
            <a:r>
              <a:rPr lang="en-US" sz="1800" i="1" u="sng" dirty="0" smtClean="0"/>
              <a:t>Analysis products are still being evaluated</a:t>
            </a:r>
            <a:r>
              <a:rPr lang="is-IS" sz="1800" i="1" u="sng" dirty="0" smtClean="0"/>
              <a:t>… </a:t>
            </a:r>
            <a:endParaRPr lang="is-IS" sz="1800" i="1" u="sng" dirty="0" smtClean="0"/>
          </a:p>
          <a:p>
            <a:pPr lvl="2"/>
            <a:r>
              <a:rPr lang="en-US" sz="1800" dirty="0" smtClean="0"/>
              <a:t>I </a:t>
            </a:r>
            <a:r>
              <a:rPr lang="en-US" sz="1800" dirty="0" smtClean="0"/>
              <a:t>have some </a:t>
            </a:r>
            <a:r>
              <a:rPr lang="en-US" sz="1800" dirty="0" smtClean="0"/>
              <a:t>2018 and 2019 </a:t>
            </a:r>
            <a:r>
              <a:rPr lang="en-US" sz="1800" dirty="0" smtClean="0"/>
              <a:t>JTWC worksheets </a:t>
            </a:r>
            <a:r>
              <a:rPr lang="en-US" sz="1800" dirty="0" smtClean="0"/>
              <a:t>to </a:t>
            </a:r>
            <a:r>
              <a:rPr lang="en-US" sz="1800" dirty="0" smtClean="0"/>
              <a:t>compare with the automated results, </a:t>
            </a:r>
            <a:r>
              <a:rPr lang="en-US" sz="1800" dirty="0" smtClean="0"/>
              <a:t>but I need more!</a:t>
            </a:r>
          </a:p>
          <a:p>
            <a:pPr lvl="2"/>
            <a:endParaRPr lang="en-US" sz="1800" dirty="0" smtClean="0"/>
          </a:p>
          <a:p>
            <a:pPr lvl="1"/>
            <a:r>
              <a:rPr lang="en-US" sz="1800" dirty="0" smtClean="0">
                <a:hlinkClick r:id="rId2"/>
              </a:rPr>
              <a:t>http</a:t>
            </a:r>
            <a:r>
              <a:rPr lang="en-US" sz="1800" dirty="0">
                <a:hlinkClick r:id="rId2"/>
              </a:rPr>
              <a:t>://</a:t>
            </a:r>
            <a:r>
              <a:rPr lang="en-US" sz="1800" dirty="0" smtClean="0">
                <a:hlinkClick r:id="rId2"/>
              </a:rPr>
              <a:t>tropic.ssec.wisc.edu/real-time/jtwc_aids</a:t>
            </a:r>
            <a:r>
              <a:rPr lang="en-US" sz="1800" dirty="0" smtClean="0"/>
              <a:t> </a:t>
            </a:r>
            <a:r>
              <a:rPr lang="en-US" sz="1800" i="1" dirty="0" smtClean="0"/>
              <a:t>(password </a:t>
            </a:r>
            <a:r>
              <a:rPr lang="en-US" sz="1800" i="1" dirty="0"/>
              <a:t>protected)</a:t>
            </a:r>
          </a:p>
          <a:p>
            <a:pPr lvl="1"/>
            <a:endParaRPr lang="en-US" sz="2200" dirty="0" smtClean="0"/>
          </a:p>
        </p:txBody>
      </p:sp>
    </p:spTree>
    <p:extLst>
      <p:ext uri="{BB962C8B-B14F-4D97-AF65-F5344CB8AC3E}">
        <p14:creationId xmlns:p14="http://schemas.microsoft.com/office/powerpoint/2010/main" val="78046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a:t>
            </a:r>
            <a:r>
              <a:rPr lang="en-US" sz="2000" dirty="0" smtClean="0"/>
              <a:t>ADTV9.0 Processing Overview</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US" sz="1800" dirty="0" smtClean="0"/>
          </a:p>
          <a:p>
            <a:endParaRPr lang="en-US" sz="1000" b="1" dirty="0" smtClean="0">
              <a:solidFill>
                <a:srgbClr val="0000FF"/>
              </a:solidFill>
            </a:endParaRPr>
          </a:p>
          <a:p>
            <a:endParaRPr lang="en-US" sz="2200" dirty="0" smtClean="0"/>
          </a:p>
          <a:p>
            <a:pPr lvl="1"/>
            <a:endParaRPr lang="en-US" sz="800" b="1" dirty="0"/>
          </a:p>
        </p:txBody>
      </p:sp>
      <p:pic>
        <p:nvPicPr>
          <p:cNvPr id="6" name="Picture 5" descr="scenetypes-cdr_slide132_new"/>
          <p:cNvPicPr/>
          <p:nvPr/>
        </p:nvPicPr>
        <p:blipFill rotWithShape="1">
          <a:blip r:embed="rId2">
            <a:extLst>
              <a:ext uri="{28A0092B-C50C-407E-A947-70E740481C1C}">
                <a14:useLocalDpi xmlns:a14="http://schemas.microsoft.com/office/drawing/2010/main" val="0"/>
              </a:ext>
            </a:extLst>
          </a:blip>
          <a:srcRect l="4996" t="8889" r="4996" b="8499"/>
          <a:stretch/>
        </p:blipFill>
        <p:spPr bwMode="auto">
          <a:xfrm>
            <a:off x="76200" y="3398520"/>
            <a:ext cx="4914900" cy="3383280"/>
          </a:xfrm>
          <a:prstGeom prst="rect">
            <a:avLst/>
          </a:prstGeom>
          <a:noFill/>
          <a:ln>
            <a:noFill/>
          </a:ln>
          <a:extLst>
            <a:ext uri="{53640926-AAD7-44D8-BBD7-CCE9431645EC}">
              <a14:shadowObscured xmlns:a14="http://schemas.microsoft.com/office/drawing/2010/main"/>
            </a:ext>
          </a:extLst>
        </p:spPr>
      </p:pic>
      <p:pic>
        <p:nvPicPr>
          <p:cNvPr id="5" name="Picture 4" descr="scenetypes-cdr_slide132"/>
          <p:cNvPicPr/>
          <p:nvPr/>
        </p:nvPicPr>
        <p:blipFill>
          <a:blip r:embed="rId3">
            <a:extLst>
              <a:ext uri="{28A0092B-C50C-407E-A947-70E740481C1C}">
                <a14:useLocalDpi xmlns:a14="http://schemas.microsoft.com/office/drawing/2010/main" val="0"/>
              </a:ext>
            </a:extLst>
          </a:blip>
          <a:srcRect/>
          <a:stretch>
            <a:fillRect/>
          </a:stretch>
        </p:blipFill>
        <p:spPr bwMode="auto">
          <a:xfrm>
            <a:off x="3667125" y="1143000"/>
            <a:ext cx="5476875" cy="3762375"/>
          </a:xfrm>
          <a:prstGeom prst="rect">
            <a:avLst/>
          </a:prstGeom>
          <a:noFill/>
          <a:ln>
            <a:noFill/>
          </a:ln>
        </p:spPr>
      </p:pic>
      <p:pic>
        <p:nvPicPr>
          <p:cNvPr id="8" name="Picture 7" descr="scenetypes-cdr_slide132_new"/>
          <p:cNvPicPr/>
          <p:nvPr/>
        </p:nvPicPr>
        <p:blipFill rotWithShape="1">
          <a:blip r:embed="rId2">
            <a:extLst>
              <a:ext uri="{28A0092B-C50C-407E-A947-70E740481C1C}">
                <a14:useLocalDpi xmlns:a14="http://schemas.microsoft.com/office/drawing/2010/main" val="0"/>
              </a:ext>
            </a:extLst>
          </a:blip>
          <a:srcRect l="8975" t="12223" r="7300" b="76666"/>
          <a:stretch/>
        </p:blipFill>
        <p:spPr bwMode="auto">
          <a:xfrm>
            <a:off x="76200" y="3505200"/>
            <a:ext cx="45720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615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a:t>
            </a:r>
            <a:r>
              <a:rPr lang="en-US" sz="2000" dirty="0" smtClean="0"/>
              <a:t>ADTV9.0 Processing Overview</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US" sz="1800" dirty="0" smtClean="0"/>
          </a:p>
          <a:p>
            <a:endParaRPr lang="en-US" sz="1000" b="1" dirty="0" smtClean="0">
              <a:solidFill>
                <a:srgbClr val="0000FF"/>
              </a:solidFill>
            </a:endParaRPr>
          </a:p>
          <a:p>
            <a:endParaRPr lang="en-US" sz="2200" dirty="0" smtClean="0"/>
          </a:p>
          <a:p>
            <a:pPr lvl="1"/>
            <a:endParaRPr lang="en-US" sz="800" b="1" dirty="0"/>
          </a:p>
        </p:txBody>
      </p:sp>
      <p:pic>
        <p:nvPicPr>
          <p:cNvPr id="4" name="Picture 3"/>
          <p:cNvPicPr/>
          <p:nvPr/>
        </p:nvPicPr>
        <p:blipFill rotWithShape="1">
          <a:blip r:embed="rId2">
            <a:extLst>
              <a:ext uri="{28A0092B-C50C-407E-A947-70E740481C1C}">
                <a14:useLocalDpi xmlns:a14="http://schemas.microsoft.com/office/drawing/2010/main" val="0"/>
              </a:ext>
            </a:extLst>
          </a:blip>
          <a:srcRect b="6341"/>
          <a:stretch/>
        </p:blipFill>
        <p:spPr bwMode="auto">
          <a:xfrm>
            <a:off x="1838325" y="2971800"/>
            <a:ext cx="5467350" cy="384048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85800" y="1155918"/>
            <a:ext cx="7875746" cy="1815882"/>
          </a:xfrm>
          <a:prstGeom prst="rect">
            <a:avLst/>
          </a:prstGeom>
          <a:noFill/>
        </p:spPr>
        <p:txBody>
          <a:bodyPr wrap="none" rtlCol="0">
            <a:spAutoFit/>
          </a:bodyPr>
          <a:lstStyle/>
          <a:p>
            <a:r>
              <a:rPr lang="en-US" b="1" u="sng" dirty="0" smtClean="0"/>
              <a:t>Eye </a:t>
            </a:r>
            <a:r>
              <a:rPr lang="en-US" b="1" u="sng" dirty="0"/>
              <a:t>Scenes </a:t>
            </a:r>
            <a:endParaRPr lang="en-US" dirty="0"/>
          </a:p>
          <a:p>
            <a:pPr>
              <a:tabLst>
                <a:tab pos="914400" algn="l"/>
              </a:tabLst>
            </a:pPr>
            <a:r>
              <a:rPr lang="en-US" dirty="0"/>
              <a:t>	</a:t>
            </a:r>
            <a:r>
              <a:rPr lang="en-US" dirty="0" smtClean="0"/>
              <a:t>Atlantic          : </a:t>
            </a:r>
            <a:r>
              <a:rPr lang="en-US" dirty="0"/>
              <a:t>Intensity = 1.10 – 0.070*</a:t>
            </a:r>
            <a:r>
              <a:rPr lang="en-US" dirty="0" err="1"/>
              <a:t>T</a:t>
            </a:r>
            <a:r>
              <a:rPr lang="en-US" baseline="-25000" dirty="0" err="1"/>
              <a:t>cloud</a:t>
            </a:r>
            <a:r>
              <a:rPr lang="en-US" dirty="0"/>
              <a:t> + 0.011*ΔT – 0.015*</a:t>
            </a:r>
            <a:r>
              <a:rPr lang="en-US" dirty="0" err="1"/>
              <a:t>Sym</a:t>
            </a:r>
            <a:r>
              <a:rPr lang="en-US" baseline="-25000" dirty="0" err="1"/>
              <a:t>cloud</a:t>
            </a:r>
            <a:endParaRPr lang="en-US" dirty="0"/>
          </a:p>
          <a:p>
            <a:r>
              <a:rPr lang="en-US" dirty="0" smtClean="0"/>
              <a:t>	West Pacific  : </a:t>
            </a:r>
            <a:r>
              <a:rPr lang="en-US" dirty="0"/>
              <a:t>Intensity = 2.65 – 0.030*</a:t>
            </a:r>
            <a:r>
              <a:rPr lang="en-US" dirty="0" err="1"/>
              <a:t>T</a:t>
            </a:r>
            <a:r>
              <a:rPr lang="en-US" baseline="-25000" dirty="0" err="1"/>
              <a:t>cloud</a:t>
            </a:r>
            <a:r>
              <a:rPr lang="en-US" dirty="0"/>
              <a:t> + 0.015*ΔT – </a:t>
            </a:r>
            <a:r>
              <a:rPr lang="en-US" dirty="0" smtClean="0"/>
              <a:t>0.015*</a:t>
            </a:r>
            <a:r>
              <a:rPr lang="en-US" dirty="0" err="1" smtClean="0"/>
              <a:t>Sym</a:t>
            </a:r>
            <a:r>
              <a:rPr lang="en-US" baseline="-25000" dirty="0" err="1" smtClean="0"/>
              <a:t>cloud</a:t>
            </a:r>
            <a:endParaRPr lang="en-US" dirty="0"/>
          </a:p>
          <a:p>
            <a:endParaRPr lang="en-US" b="1" u="sng" dirty="0" smtClean="0"/>
          </a:p>
          <a:p>
            <a:r>
              <a:rPr lang="en-US" b="1" u="sng" dirty="0" smtClean="0"/>
              <a:t>Cloud/CDO Scenes </a:t>
            </a:r>
            <a:r>
              <a:rPr lang="en-US" i="1" u="sng" dirty="0" smtClean="0"/>
              <a:t>(excluding shear and curved band)</a:t>
            </a:r>
            <a:endParaRPr lang="en-US" i="1" dirty="0"/>
          </a:p>
          <a:p>
            <a:r>
              <a:rPr lang="en-US" dirty="0" smtClean="0"/>
              <a:t>	Atlantic          : </a:t>
            </a:r>
            <a:r>
              <a:rPr lang="en-US" dirty="0"/>
              <a:t>Intensity = 2.60 – 0.020*</a:t>
            </a:r>
            <a:r>
              <a:rPr lang="en-US" dirty="0" err="1"/>
              <a:t>T</a:t>
            </a:r>
            <a:r>
              <a:rPr lang="en-US" baseline="-25000" dirty="0" err="1"/>
              <a:t>cloud</a:t>
            </a:r>
            <a:r>
              <a:rPr lang="en-US" dirty="0"/>
              <a:t> + 0.002*</a:t>
            </a:r>
            <a:r>
              <a:rPr lang="en-US" dirty="0" err="1"/>
              <a:t>R</a:t>
            </a:r>
            <a:r>
              <a:rPr lang="en-US" baseline="-25000" dirty="0" err="1"/>
              <a:t>cdo</a:t>
            </a:r>
            <a:r>
              <a:rPr lang="en-US" dirty="0"/>
              <a:t> – </a:t>
            </a:r>
            <a:r>
              <a:rPr lang="en-US" dirty="0" smtClean="0"/>
              <a:t>0.030*</a:t>
            </a:r>
            <a:r>
              <a:rPr lang="en-US" dirty="0" err="1" smtClean="0"/>
              <a:t>Sym</a:t>
            </a:r>
            <a:r>
              <a:rPr lang="en-US" baseline="-25000" dirty="0" err="1" smtClean="0"/>
              <a:t>cloud</a:t>
            </a:r>
            <a:endParaRPr lang="en-US" dirty="0"/>
          </a:p>
          <a:p>
            <a:r>
              <a:rPr lang="en-US" dirty="0" smtClean="0"/>
              <a:t>	West Pacific  : </a:t>
            </a:r>
            <a:r>
              <a:rPr lang="en-US" dirty="0"/>
              <a:t>Intensity = 3.00 – 0.010*</a:t>
            </a:r>
            <a:r>
              <a:rPr lang="en-US" dirty="0" err="1"/>
              <a:t>T</a:t>
            </a:r>
            <a:r>
              <a:rPr lang="en-US" baseline="-25000" dirty="0" err="1"/>
              <a:t>cloud</a:t>
            </a:r>
            <a:r>
              <a:rPr lang="en-US" dirty="0"/>
              <a:t> + 0.001*</a:t>
            </a:r>
            <a:r>
              <a:rPr lang="en-US" dirty="0" err="1"/>
              <a:t>R</a:t>
            </a:r>
            <a:r>
              <a:rPr lang="en-US" baseline="-25000" dirty="0" err="1"/>
              <a:t>cdo</a:t>
            </a:r>
            <a:r>
              <a:rPr lang="en-US" dirty="0"/>
              <a:t> – </a:t>
            </a:r>
            <a:r>
              <a:rPr lang="en-US" dirty="0" smtClean="0"/>
              <a:t>0.015*</a:t>
            </a:r>
            <a:r>
              <a:rPr lang="en-US" dirty="0" err="1" smtClean="0"/>
              <a:t>Sym</a:t>
            </a:r>
            <a:r>
              <a:rPr lang="en-US" baseline="-25000" dirty="0" err="1" smtClean="0"/>
              <a:t>cloud</a:t>
            </a:r>
            <a:endParaRPr lang="en-US" dirty="0"/>
          </a:p>
        </p:txBody>
      </p:sp>
    </p:spTree>
    <p:extLst>
      <p:ext uri="{BB962C8B-B14F-4D97-AF65-F5344CB8AC3E}">
        <p14:creationId xmlns:p14="http://schemas.microsoft.com/office/powerpoint/2010/main" val="110030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a:xfrm>
            <a:off x="-9525" y="1066800"/>
            <a:ext cx="9144000" cy="41910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1400" b="1" dirty="0" smtClean="0">
              <a:solidFill>
                <a:srgbClr val="0000FF"/>
              </a:solidFill>
            </a:endParaRPr>
          </a:p>
          <a:p>
            <a:r>
              <a:rPr lang="en-US" sz="2400" b="1" dirty="0" smtClean="0">
                <a:solidFill>
                  <a:srgbClr val="0000FF"/>
                </a:solidFill>
              </a:rPr>
              <a:t>Primary ADT-V9.0 upgrades</a:t>
            </a:r>
          </a:p>
          <a:p>
            <a:pPr lvl="1">
              <a:spcAft>
                <a:spcPts val="600"/>
              </a:spcAft>
            </a:pPr>
            <a:r>
              <a:rPr lang="en-US" sz="2000" b="1" dirty="0" smtClean="0"/>
              <a:t>Extratropical Transition intensity estimate adjustment </a:t>
            </a:r>
            <a:endParaRPr lang="en-US" sz="1800" dirty="0" smtClean="0"/>
          </a:p>
          <a:p>
            <a:pPr lvl="1">
              <a:spcAft>
                <a:spcPts val="600"/>
              </a:spcAft>
            </a:pPr>
            <a:r>
              <a:rPr lang="en-US" sz="2000" b="1" dirty="0" smtClean="0"/>
              <a:t>Analysis of Sub-Tropical systems with </a:t>
            </a:r>
            <a:r>
              <a:rPr lang="en-US" sz="2000" b="1" dirty="0" smtClean="0"/>
              <a:t>modifications</a:t>
            </a:r>
            <a:endParaRPr lang="en-US" sz="2000" b="1" dirty="0" smtClean="0"/>
          </a:p>
          <a:p>
            <a:pPr lvl="1">
              <a:spcAft>
                <a:spcPts val="600"/>
              </a:spcAft>
            </a:pPr>
            <a:r>
              <a:rPr lang="en-US" sz="2000" b="1" dirty="0"/>
              <a:t>ARCHER </a:t>
            </a:r>
            <a:r>
              <a:rPr lang="en-US" sz="2000" b="1" dirty="0" smtClean="0"/>
              <a:t>(V2.8</a:t>
            </a:r>
            <a:r>
              <a:rPr lang="en-US" sz="2000" b="1" dirty="0"/>
              <a:t>) objective </a:t>
            </a:r>
            <a:r>
              <a:rPr lang="en-US" sz="2000" b="1" dirty="0" smtClean="0"/>
              <a:t>algorithm for auto center </a:t>
            </a:r>
            <a:r>
              <a:rPr lang="en-US" sz="2000" b="1" dirty="0" smtClean="0"/>
              <a:t>fix</a:t>
            </a:r>
            <a:endParaRPr lang="en-US" sz="2000" b="1" dirty="0"/>
          </a:p>
          <a:p>
            <a:pPr lvl="1">
              <a:spcAft>
                <a:spcPts val="600"/>
              </a:spcAft>
            </a:pPr>
            <a:r>
              <a:rPr lang="en-US" sz="2000" b="1" dirty="0" smtClean="0"/>
              <a:t>SFC wind </a:t>
            </a:r>
            <a:r>
              <a:rPr lang="en-US" sz="2000" b="1" dirty="0"/>
              <a:t>radii </a:t>
            </a:r>
            <a:r>
              <a:rPr lang="en-US" sz="2000" b="1" dirty="0" smtClean="0"/>
              <a:t>estimates (4 quadrants, based on </a:t>
            </a:r>
            <a:r>
              <a:rPr lang="en-US" sz="2000" b="1" dirty="0" err="1" smtClean="0"/>
              <a:t>Knaff</a:t>
            </a:r>
            <a:r>
              <a:rPr lang="en-US" sz="2000" b="1" dirty="0" smtClean="0"/>
              <a:t> et al</a:t>
            </a:r>
            <a:r>
              <a:rPr lang="en-US" sz="2000" b="1" dirty="0" smtClean="0"/>
              <a:t>)</a:t>
            </a:r>
            <a:endParaRPr lang="en-US" sz="2000" b="1" dirty="0" smtClean="0"/>
          </a:p>
          <a:p>
            <a:pPr lvl="1">
              <a:spcAft>
                <a:spcPts val="600"/>
              </a:spcAft>
            </a:pPr>
            <a:r>
              <a:rPr lang="en-US" sz="2000" b="1" dirty="0"/>
              <a:t>Extreme </a:t>
            </a:r>
            <a:r>
              <a:rPr lang="en-US" sz="2000" b="1" dirty="0" smtClean="0"/>
              <a:t>TC (CI=&gt;7.0) intensity </a:t>
            </a:r>
            <a:r>
              <a:rPr lang="en-US" sz="2000" b="1" dirty="0"/>
              <a:t>adjustments </a:t>
            </a:r>
            <a:r>
              <a:rPr lang="en-US" sz="2000" b="1" dirty="0" smtClean="0"/>
              <a:t>implemented</a:t>
            </a:r>
            <a:endParaRPr lang="en-US" sz="2000" b="1" dirty="0"/>
          </a:p>
          <a:p>
            <a:pPr lvl="1">
              <a:spcAft>
                <a:spcPts val="600"/>
              </a:spcAft>
            </a:pPr>
            <a:r>
              <a:rPr lang="en-US" sz="2000" b="1" dirty="0"/>
              <a:t>Modifications </a:t>
            </a:r>
            <a:r>
              <a:rPr lang="en-US" sz="2000" b="1" dirty="0" smtClean="0"/>
              <a:t>to allow for more frequent image </a:t>
            </a:r>
            <a:r>
              <a:rPr lang="en-US" sz="2000" b="1" dirty="0" smtClean="0"/>
              <a:t>sampling</a:t>
            </a:r>
            <a:endParaRPr lang="en-US" sz="2000" b="1" dirty="0" smtClean="0"/>
          </a:p>
          <a:p>
            <a:pPr lvl="1">
              <a:spcAft>
                <a:spcPts val="600"/>
              </a:spcAft>
            </a:pPr>
            <a:r>
              <a:rPr lang="en-US" sz="2000" b="1" dirty="0" smtClean="0"/>
              <a:t>Handling of MW information (no longer a ‘HOLD’ status)</a:t>
            </a:r>
            <a:endParaRPr lang="en-US" sz="2000" b="1" dirty="0"/>
          </a:p>
          <a:p>
            <a:endParaRPr lang="en-US" sz="2000" b="1" dirty="0" smtClean="0">
              <a:solidFill>
                <a:srgbClr val="0000FF"/>
              </a:solidFill>
            </a:endParaRPr>
          </a:p>
          <a:p>
            <a:endParaRPr lang="en-US" sz="2000" b="1" dirty="0" smtClean="0">
              <a:solidFill>
                <a:srgbClr val="0000FF"/>
              </a:solidFill>
            </a:endParaRPr>
          </a:p>
        </p:txBody>
      </p:sp>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a:t>ADTV9.0 </a:t>
            </a:r>
            <a:r>
              <a:rPr lang="en-US" sz="2000" dirty="0" smtClean="0"/>
              <a:t>– Overview</a:t>
            </a:r>
            <a:endParaRPr lang="en-US" sz="2000" dirty="0"/>
          </a:p>
        </p:txBody>
      </p:sp>
    </p:spTree>
    <p:extLst>
      <p:ext uri="{BB962C8B-B14F-4D97-AF65-F5344CB8AC3E}">
        <p14:creationId xmlns:p14="http://schemas.microsoft.com/office/powerpoint/2010/main" val="1590930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Extratropical Transition</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err="1">
                <a:solidFill>
                  <a:srgbClr val="0000FF"/>
                </a:solidFill>
              </a:rPr>
              <a:t>Extratropical</a:t>
            </a:r>
            <a:r>
              <a:rPr lang="en-US" sz="2000" b="1" dirty="0">
                <a:solidFill>
                  <a:srgbClr val="0000FF"/>
                </a:solidFill>
              </a:rPr>
              <a:t> Transition adjustment </a:t>
            </a:r>
          </a:p>
          <a:p>
            <a:pPr marL="685800" lvl="1" indent="-228600"/>
            <a:r>
              <a:rPr lang="en-US" sz="1800" dirty="0" smtClean="0"/>
              <a:t>Research collaboration with Clark Evans at Univ. of Wisconsin – Milwaukee</a:t>
            </a:r>
          </a:p>
          <a:p>
            <a:pPr marL="971550" lvl="1">
              <a:buFont typeface="Arial" panose="020B0604020202020204" pitchFamily="34" charset="0"/>
              <a:buChar char="•"/>
            </a:pPr>
            <a:r>
              <a:rPr lang="en-US" sz="1800" dirty="0" smtClean="0"/>
              <a:t>Primary finding:  ADT too weak in ET phase</a:t>
            </a:r>
          </a:p>
          <a:p>
            <a:pPr marL="685800" lvl="1" indent="-228600"/>
            <a:endParaRPr lang="en-US" sz="1800" dirty="0" smtClean="0"/>
          </a:p>
          <a:p>
            <a:pPr marL="685800" lvl="1" indent="-228600"/>
            <a:r>
              <a:rPr lang="en-US" sz="1800" dirty="0" smtClean="0"/>
              <a:t>Regression-based </a:t>
            </a:r>
            <a:r>
              <a:rPr lang="en-US" sz="1800" dirty="0"/>
              <a:t>adjustments (Atlantic/non-Atlantic) </a:t>
            </a:r>
            <a:r>
              <a:rPr lang="en-US" sz="1800" dirty="0" smtClean="0"/>
              <a:t>are applied to the ADT CI# based on real and simulated ET cases</a:t>
            </a:r>
          </a:p>
          <a:p>
            <a:pPr marL="971550" lvl="1">
              <a:buFont typeface="Arial" panose="020B0604020202020204" pitchFamily="34" charset="0"/>
              <a:buChar char="•"/>
            </a:pPr>
            <a:r>
              <a:rPr lang="en-US" sz="1800" dirty="0" smtClean="0"/>
              <a:t>ET cases with decent Vmax verification used</a:t>
            </a:r>
          </a:p>
          <a:p>
            <a:pPr marL="685800" lvl="1" indent="-228600"/>
            <a:endParaRPr lang="en-US" sz="1800" dirty="0"/>
          </a:p>
          <a:p>
            <a:pPr marL="685800" lvl="1" indent="-228600"/>
            <a:r>
              <a:rPr lang="en-US" sz="1800" dirty="0" smtClean="0"/>
              <a:t>ET </a:t>
            </a:r>
            <a:r>
              <a:rPr lang="en-US" sz="1800" dirty="0"/>
              <a:t>is identified </a:t>
            </a:r>
            <a:r>
              <a:rPr lang="en-US" sz="1800" dirty="0" smtClean="0"/>
              <a:t>(and triggered in the ADT) by FSU </a:t>
            </a:r>
            <a:r>
              <a:rPr lang="en-US" sz="1800" dirty="0"/>
              <a:t>phase space </a:t>
            </a:r>
            <a:r>
              <a:rPr lang="en-US" sz="1800" dirty="0" smtClean="0"/>
              <a:t>“beta” parameter</a:t>
            </a:r>
            <a:endParaRPr lang="en-US" sz="1800" dirty="0"/>
          </a:p>
          <a:p>
            <a:pPr marL="971550" lvl="2" indent="-285750"/>
            <a:r>
              <a:rPr lang="en-US" sz="1800" dirty="0"/>
              <a:t>Current and previous </a:t>
            </a:r>
            <a:r>
              <a:rPr lang="en-US" sz="1800" dirty="0" smtClean="0"/>
              <a:t>(6hr) </a:t>
            </a:r>
            <a:r>
              <a:rPr lang="en-US" sz="1800" dirty="0"/>
              <a:t>beta values </a:t>
            </a:r>
            <a:r>
              <a:rPr lang="en-US" sz="1800" dirty="0" smtClean="0"/>
              <a:t>must be </a:t>
            </a:r>
            <a:r>
              <a:rPr lang="en-US" sz="1800" dirty="0"/>
              <a:t>&gt;</a:t>
            </a:r>
            <a:r>
              <a:rPr lang="en-US" sz="1800" dirty="0" smtClean="0"/>
              <a:t>10, </a:t>
            </a:r>
            <a:r>
              <a:rPr lang="en-US" sz="1800" dirty="0"/>
              <a:t>and latitude &gt; 20N/S</a:t>
            </a:r>
          </a:p>
          <a:p>
            <a:pPr marL="685800" lvl="1" indent="-228600"/>
            <a:endParaRPr lang="en-US" sz="1800" dirty="0" smtClean="0"/>
          </a:p>
          <a:p>
            <a:pPr marL="685800" lvl="1" indent="-228600"/>
            <a:r>
              <a:rPr lang="en-US" sz="1800" dirty="0" smtClean="0"/>
              <a:t>50</a:t>
            </a:r>
            <a:r>
              <a:rPr lang="en-US" sz="1800" dirty="0"/>
              <a:t>% of previous </a:t>
            </a:r>
            <a:r>
              <a:rPr lang="en-US" sz="1800" dirty="0" smtClean="0"/>
              <a:t>12-h </a:t>
            </a:r>
            <a:r>
              <a:rPr lang="en-US" sz="1800" dirty="0"/>
              <a:t>period </a:t>
            </a:r>
            <a:r>
              <a:rPr lang="en-US" sz="1800" dirty="0" smtClean="0"/>
              <a:t>ADT scene </a:t>
            </a:r>
            <a:r>
              <a:rPr lang="en-US" sz="1800" dirty="0"/>
              <a:t>types must be </a:t>
            </a:r>
            <a:r>
              <a:rPr lang="en-US" sz="1800" dirty="0" smtClean="0"/>
              <a:t>‘shear’ </a:t>
            </a:r>
            <a:r>
              <a:rPr lang="en-US" sz="1800" dirty="0"/>
              <a:t>or </a:t>
            </a:r>
            <a:r>
              <a:rPr lang="en-US" sz="1800" dirty="0" smtClean="0"/>
              <a:t>‘curved band’</a:t>
            </a:r>
          </a:p>
          <a:p>
            <a:pPr marL="685800" lvl="1" indent="-228600"/>
            <a:endParaRPr lang="en-US" sz="1800" dirty="0" smtClean="0"/>
          </a:p>
          <a:p>
            <a:pPr marL="685800" lvl="1" indent="-228600"/>
            <a:r>
              <a:rPr lang="en-US" sz="1800" dirty="0" smtClean="0"/>
              <a:t>Once ET is triggered, the intensity adjustment </a:t>
            </a:r>
            <a:r>
              <a:rPr lang="en-US" sz="1800" dirty="0"/>
              <a:t>is applied to the </a:t>
            </a:r>
            <a:r>
              <a:rPr lang="en-US" sz="1800" dirty="0" smtClean="0"/>
              <a:t>ADT CI</a:t>
            </a:r>
            <a:r>
              <a:rPr lang="en-US" sz="1800" dirty="0"/>
              <a:t># for the duration of the storm (and back-blended </a:t>
            </a:r>
            <a:r>
              <a:rPr lang="en-US" sz="1800" dirty="0" smtClean="0"/>
              <a:t>12-h </a:t>
            </a:r>
            <a:r>
              <a:rPr lang="en-US" sz="1800" dirty="0"/>
              <a:t>from start of ET implementation</a:t>
            </a:r>
            <a:r>
              <a:rPr lang="en-US" sz="1800" dirty="0" smtClean="0"/>
              <a:t>).</a:t>
            </a:r>
          </a:p>
          <a:p>
            <a:pPr marL="685800" lvl="1" indent="-228600"/>
            <a:endParaRPr lang="en-US" sz="800" b="1" dirty="0"/>
          </a:p>
        </p:txBody>
      </p:sp>
    </p:spTree>
    <p:extLst>
      <p:ext uri="{BB962C8B-B14F-4D97-AF65-F5344CB8AC3E}">
        <p14:creationId xmlns:p14="http://schemas.microsoft.com/office/powerpoint/2010/main" val="75953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69686"/>
            <a:ext cx="3537505" cy="2645114"/>
          </a:xfrm>
          <a:prstGeom prst="rect">
            <a:avLst/>
          </a:prstGeom>
          <a:ln w="9525">
            <a:solidFill>
              <a:schemeClr val="tx1"/>
            </a:solidFill>
          </a:ln>
        </p:spPr>
      </p:pic>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ET Examples</a:t>
            </a:r>
            <a:endParaRPr lang="en-US" sz="2000" dirty="0"/>
          </a:p>
        </p:txBody>
      </p:sp>
      <p:sp>
        <p:nvSpPr>
          <p:cNvPr id="8" name="TextBox 7"/>
          <p:cNvSpPr txBox="1"/>
          <p:nvPr/>
        </p:nvSpPr>
        <p:spPr>
          <a:xfrm>
            <a:off x="1547783" y="3319046"/>
            <a:ext cx="1119217" cy="338554"/>
          </a:xfrm>
          <a:prstGeom prst="rect">
            <a:avLst/>
          </a:prstGeom>
          <a:noFill/>
        </p:spPr>
        <p:txBody>
          <a:bodyPr wrap="none" rtlCol="0">
            <a:spAutoFit/>
          </a:bodyPr>
          <a:lstStyle/>
          <a:p>
            <a:r>
              <a:rPr lang="en-US" dirty="0" smtClean="0"/>
              <a:t>09W 2017</a:t>
            </a:r>
            <a:endParaRPr lang="en-US" dirty="0"/>
          </a:p>
        </p:txBody>
      </p:sp>
      <p:sp>
        <p:nvSpPr>
          <p:cNvPr id="12" name="TextBox 11"/>
          <p:cNvSpPr txBox="1"/>
          <p:nvPr/>
        </p:nvSpPr>
        <p:spPr>
          <a:xfrm>
            <a:off x="3056075" y="1066800"/>
            <a:ext cx="3649525" cy="338554"/>
          </a:xfrm>
          <a:prstGeom prst="rect">
            <a:avLst/>
          </a:prstGeom>
          <a:noFill/>
        </p:spPr>
        <p:txBody>
          <a:bodyPr wrap="none" rtlCol="0">
            <a:spAutoFit/>
          </a:bodyPr>
          <a:lstStyle/>
          <a:p>
            <a:r>
              <a:rPr lang="en-US" b="1" dirty="0" smtClean="0">
                <a:solidFill>
                  <a:srgbClr val="FF0000"/>
                </a:solidFill>
              </a:rPr>
              <a:t>---  ADT-V9.0</a:t>
            </a:r>
            <a:r>
              <a:rPr lang="en-US" b="1" dirty="0">
                <a:solidFill>
                  <a:srgbClr val="FF0000"/>
                </a:solidFill>
              </a:rPr>
              <a:t> </a:t>
            </a:r>
            <a:r>
              <a:rPr lang="en-US" b="1" dirty="0" smtClean="0">
                <a:solidFill>
                  <a:srgbClr val="FF0000"/>
                </a:solidFill>
              </a:rPr>
              <a:t>              </a:t>
            </a:r>
            <a:r>
              <a:rPr lang="en-US" b="1" dirty="0" smtClean="0">
                <a:solidFill>
                  <a:srgbClr val="0066FF"/>
                </a:solidFill>
              </a:rPr>
              <a:t>---  ADT-V8.2.1</a:t>
            </a:r>
            <a:endParaRPr lang="en-US" b="1" dirty="0">
              <a:solidFill>
                <a:srgbClr val="0066FF"/>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191000"/>
            <a:ext cx="3537505" cy="2653129"/>
          </a:xfrm>
          <a:prstGeom prst="rect">
            <a:avLst/>
          </a:prstGeom>
          <a:ln>
            <a:solidFill>
              <a:schemeClr val="tx1"/>
            </a:solidFill>
          </a:ln>
        </p:spPr>
      </p:pic>
      <p:sp>
        <p:nvSpPr>
          <p:cNvPr id="10" name="TextBox 9"/>
          <p:cNvSpPr txBox="1"/>
          <p:nvPr/>
        </p:nvSpPr>
        <p:spPr>
          <a:xfrm>
            <a:off x="1547783" y="6062246"/>
            <a:ext cx="1119217" cy="338554"/>
          </a:xfrm>
          <a:prstGeom prst="rect">
            <a:avLst/>
          </a:prstGeom>
          <a:noFill/>
        </p:spPr>
        <p:txBody>
          <a:bodyPr wrap="none" rtlCol="0">
            <a:spAutoFit/>
          </a:bodyPr>
          <a:lstStyle/>
          <a:p>
            <a:r>
              <a:rPr lang="en-US" dirty="0" smtClean="0"/>
              <a:t>13W 2017</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204871"/>
            <a:ext cx="3565260" cy="2653129"/>
          </a:xfrm>
          <a:prstGeom prst="rect">
            <a:avLst/>
          </a:prstGeom>
          <a:ln>
            <a:solidFill>
              <a:schemeClr val="tx1"/>
            </a:solid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447800"/>
            <a:ext cx="3565260" cy="2673945"/>
          </a:xfrm>
          <a:prstGeom prst="rect">
            <a:avLst/>
          </a:prstGeom>
          <a:ln>
            <a:solidFill>
              <a:schemeClr val="tx1"/>
            </a:solidFill>
          </a:ln>
        </p:spPr>
      </p:pic>
      <p:sp>
        <p:nvSpPr>
          <p:cNvPr id="11" name="TextBox 10"/>
          <p:cNvSpPr txBox="1"/>
          <p:nvPr/>
        </p:nvSpPr>
        <p:spPr>
          <a:xfrm>
            <a:off x="5586383" y="6062246"/>
            <a:ext cx="1119217" cy="338554"/>
          </a:xfrm>
          <a:prstGeom prst="rect">
            <a:avLst/>
          </a:prstGeom>
          <a:noFill/>
        </p:spPr>
        <p:txBody>
          <a:bodyPr wrap="none" rtlCol="0">
            <a:spAutoFit/>
          </a:bodyPr>
          <a:lstStyle/>
          <a:p>
            <a:r>
              <a:rPr lang="en-US" dirty="0" smtClean="0"/>
              <a:t>27W 2017</a:t>
            </a:r>
            <a:endParaRPr lang="en-US" dirty="0"/>
          </a:p>
        </p:txBody>
      </p:sp>
      <p:sp>
        <p:nvSpPr>
          <p:cNvPr id="15" name="TextBox 14"/>
          <p:cNvSpPr txBox="1"/>
          <p:nvPr/>
        </p:nvSpPr>
        <p:spPr>
          <a:xfrm>
            <a:off x="5562600" y="3319046"/>
            <a:ext cx="1031501" cy="338554"/>
          </a:xfrm>
          <a:prstGeom prst="rect">
            <a:avLst/>
          </a:prstGeom>
          <a:noFill/>
        </p:spPr>
        <p:txBody>
          <a:bodyPr wrap="none" rtlCol="0">
            <a:spAutoFit/>
          </a:bodyPr>
          <a:lstStyle/>
          <a:p>
            <a:r>
              <a:rPr lang="en-US" dirty="0" smtClean="0"/>
              <a:t>15L 2017</a:t>
            </a:r>
            <a:endParaRPr lang="en-US" dirty="0"/>
          </a:p>
        </p:txBody>
      </p:sp>
    </p:spTree>
    <p:extLst>
      <p:ext uri="{BB962C8B-B14F-4D97-AF65-F5344CB8AC3E}">
        <p14:creationId xmlns:p14="http://schemas.microsoft.com/office/powerpoint/2010/main" val="3663651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Subtropical Cyclones</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a:solidFill>
                  <a:srgbClr val="0000FF"/>
                </a:solidFill>
              </a:rPr>
              <a:t>Analysis of Sub-Tropical systems</a:t>
            </a:r>
          </a:p>
          <a:p>
            <a:pPr lvl="1"/>
            <a:r>
              <a:rPr lang="en-US" sz="1800" dirty="0" smtClean="0"/>
              <a:t>Finding: ADT always too weak is ST systems using regular TC methodology</a:t>
            </a:r>
          </a:p>
          <a:p>
            <a:pPr lvl="1"/>
            <a:endParaRPr lang="en-US" sz="1800" dirty="0"/>
          </a:p>
          <a:p>
            <a:pPr lvl="1"/>
            <a:r>
              <a:rPr lang="en-US" sz="1800" dirty="0" smtClean="0"/>
              <a:t>Added </a:t>
            </a:r>
            <a:r>
              <a:rPr lang="en-US" sz="1800" dirty="0"/>
              <a:t>new </a:t>
            </a:r>
            <a:r>
              <a:rPr lang="en-US" sz="1800" dirty="0" smtClean="0"/>
              <a:t>ADT keyword </a:t>
            </a:r>
            <a:r>
              <a:rPr lang="en-US" sz="1800" dirty="0"/>
              <a:t>to identify when a storm is classified as Subtropical, as designated with ”SD” or “SS” indicator in JTWC or NHC ATCF Best Track </a:t>
            </a:r>
            <a:r>
              <a:rPr lang="en-US" sz="1800" dirty="0" smtClean="0"/>
              <a:t>file</a:t>
            </a:r>
          </a:p>
          <a:p>
            <a:pPr lvl="1"/>
            <a:endParaRPr lang="en-US" sz="1800" dirty="0" smtClean="0"/>
          </a:p>
          <a:p>
            <a:pPr lvl="1"/>
            <a:r>
              <a:rPr lang="en-US" sz="1800" dirty="0" smtClean="0"/>
              <a:t>ADT ST intensity estimates based on modified Curved Band (CB) analysis</a:t>
            </a:r>
          </a:p>
          <a:p>
            <a:pPr lvl="2"/>
            <a:r>
              <a:rPr lang="en-US" sz="1600" dirty="0" smtClean="0"/>
              <a:t>Examines </a:t>
            </a:r>
            <a:r>
              <a:rPr lang="en-US" sz="1600" dirty="0"/>
              <a:t>additional </a:t>
            </a:r>
            <a:r>
              <a:rPr lang="en-US" sz="1600" dirty="0" smtClean="0"/>
              <a:t>(warmer) cloud </a:t>
            </a:r>
            <a:r>
              <a:rPr lang="en-US" sz="1600" dirty="0"/>
              <a:t>top temperature range between -10C and -</a:t>
            </a:r>
            <a:r>
              <a:rPr lang="en-US" sz="1600" dirty="0" smtClean="0"/>
              <a:t>30C</a:t>
            </a:r>
          </a:p>
          <a:p>
            <a:pPr lvl="2"/>
            <a:r>
              <a:rPr lang="en-US" sz="1600" dirty="0" smtClean="0"/>
              <a:t>Result: T#s increased to partially account for the ADT weak bias</a:t>
            </a:r>
          </a:p>
          <a:p>
            <a:pPr lvl="2"/>
            <a:r>
              <a:rPr lang="en-US" sz="1600" dirty="0"/>
              <a:t>Additional +5 knot </a:t>
            </a:r>
            <a:r>
              <a:rPr lang="en-US" sz="1600" dirty="0" smtClean="0"/>
              <a:t>adjustment applied (based on remaining statistical bias)</a:t>
            </a:r>
            <a:endParaRPr lang="en-US" sz="1600" dirty="0"/>
          </a:p>
          <a:p>
            <a:pPr lvl="2"/>
            <a:endParaRPr lang="en-US" sz="2000" dirty="0"/>
          </a:p>
          <a:p>
            <a:pPr lvl="1"/>
            <a:r>
              <a:rPr lang="en-US" sz="1800" dirty="0" smtClean="0"/>
              <a:t>Does </a:t>
            </a:r>
            <a:r>
              <a:rPr lang="en-US" sz="1800" dirty="0"/>
              <a:t>not allow </a:t>
            </a:r>
            <a:r>
              <a:rPr lang="en-US" sz="1800" dirty="0" smtClean="0"/>
              <a:t>‘Shear’ </a:t>
            </a:r>
            <a:r>
              <a:rPr lang="en-US" sz="1800" dirty="0"/>
              <a:t>scene type, only </a:t>
            </a:r>
            <a:r>
              <a:rPr lang="en-US" sz="1800" dirty="0" smtClean="0"/>
              <a:t>‘CB’ </a:t>
            </a:r>
            <a:r>
              <a:rPr lang="en-US" sz="1800" dirty="0"/>
              <a:t>and </a:t>
            </a:r>
            <a:r>
              <a:rPr lang="en-US" sz="1800" dirty="0" smtClean="0"/>
              <a:t>‘Irregular CDO’</a:t>
            </a:r>
            <a:endParaRPr lang="en-US" sz="1800" dirty="0"/>
          </a:p>
          <a:p>
            <a:pPr lvl="1"/>
            <a:endParaRPr lang="en-US" sz="1800" dirty="0" smtClean="0"/>
          </a:p>
          <a:p>
            <a:endParaRPr lang="en-US" sz="1000" b="1" dirty="0" smtClean="0">
              <a:solidFill>
                <a:srgbClr val="0000FF"/>
              </a:solidFill>
            </a:endParaRPr>
          </a:p>
          <a:p>
            <a:endParaRPr lang="en-US" sz="2200" dirty="0" smtClean="0"/>
          </a:p>
          <a:p>
            <a:pPr lvl="1"/>
            <a:endParaRPr lang="en-US" sz="800" b="1" dirty="0"/>
          </a:p>
        </p:txBody>
      </p:sp>
    </p:spTree>
    <p:extLst>
      <p:ext uri="{BB962C8B-B14F-4D97-AF65-F5344CB8AC3E}">
        <p14:creationId xmlns:p14="http://schemas.microsoft.com/office/powerpoint/2010/main" val="2017421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28600" y="87124"/>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fontAlgn="base">
              <a:spcBef>
                <a:spcPct val="0"/>
              </a:spcBef>
              <a:spcAft>
                <a:spcPct val="0"/>
              </a:spcAft>
              <a:defRPr sz="3600" b="1">
                <a:solidFill>
                  <a:srgbClr val="CC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2pPr>
            <a:lvl3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3pPr>
            <a:lvl4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4pPr>
            <a:lvl5pPr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rgbClr val="CC0000"/>
                </a:solidFill>
                <a:effectLst>
                  <a:outerShdw blurRad="38100" dist="38100" dir="2700000" algn="tl">
                    <a:srgbClr val="C0C0C0"/>
                  </a:outerShdw>
                </a:effectLst>
                <a:latin typeface="Arial" charset="0"/>
              </a:defRPr>
            </a:lvl9pPr>
          </a:lstStyle>
          <a:p>
            <a:r>
              <a:rPr lang="en-US" sz="2800" dirty="0" smtClean="0">
                <a:solidFill>
                  <a:schemeClr val="tx1"/>
                </a:solidFill>
              </a:rPr>
              <a:t>Advanced Dvorak Technique</a:t>
            </a:r>
          </a:p>
          <a:p>
            <a:r>
              <a:rPr lang="en-US" sz="2000" dirty="0" smtClean="0"/>
              <a:t> V9.0 Modifications – Subtropical Cyclones</a:t>
            </a:r>
            <a:endParaRPr lang="en-US" sz="2000" dirty="0"/>
          </a:p>
        </p:txBody>
      </p:sp>
      <p:sp>
        <p:nvSpPr>
          <p:cNvPr id="9" name="Rectangle 1027"/>
          <p:cNvSpPr txBox="1">
            <a:spLocks noChangeArrowheads="1"/>
          </p:cNvSpPr>
          <p:nvPr/>
        </p:nvSpPr>
        <p:spPr>
          <a:xfrm>
            <a:off x="0" y="1143000"/>
            <a:ext cx="9144000" cy="54864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US" sz="2000" b="1" dirty="0" smtClean="0"/>
          </a:p>
          <a:p>
            <a:endParaRPr lang="en-US" sz="2200" dirty="0" smtClean="0"/>
          </a:p>
          <a:p>
            <a:pPr lvl="1"/>
            <a:endParaRPr lang="en-US" sz="800" b="1" dirty="0"/>
          </a:p>
        </p:txBody>
      </p:sp>
      <p:sp>
        <p:nvSpPr>
          <p:cNvPr id="10" name="TextBox 9"/>
          <p:cNvSpPr txBox="1"/>
          <p:nvPr/>
        </p:nvSpPr>
        <p:spPr>
          <a:xfrm>
            <a:off x="3733800" y="5288340"/>
            <a:ext cx="1752600" cy="1569660"/>
          </a:xfrm>
          <a:prstGeom prst="rect">
            <a:avLst/>
          </a:prstGeom>
          <a:noFill/>
        </p:spPr>
        <p:txBody>
          <a:bodyPr wrap="square" rtlCol="0">
            <a:spAutoFit/>
          </a:bodyPr>
          <a:lstStyle/>
          <a:p>
            <a:pPr algn="ctr"/>
            <a:r>
              <a:rPr lang="en-US" b="1" dirty="0" smtClean="0"/>
              <a:t>Increases spatial size and coherency of curved band scene being examined</a:t>
            </a:r>
            <a:endParaRPr lang="en-US" b="1"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33" y="1234735"/>
            <a:ext cx="3079778" cy="2566482"/>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234735"/>
            <a:ext cx="3079778" cy="256648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33" y="4139118"/>
            <a:ext cx="3079778" cy="256648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4139118"/>
            <a:ext cx="3079778" cy="256648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8661" y="2646729"/>
            <a:ext cx="3079778" cy="2566482"/>
          </a:xfrm>
          <a:prstGeom prst="rect">
            <a:avLst/>
          </a:prstGeom>
        </p:spPr>
      </p:pic>
      <p:sp>
        <p:nvSpPr>
          <p:cNvPr id="22" name="TextBox 21"/>
          <p:cNvSpPr txBox="1"/>
          <p:nvPr/>
        </p:nvSpPr>
        <p:spPr>
          <a:xfrm>
            <a:off x="3662250" y="1227781"/>
            <a:ext cx="1752600" cy="1323439"/>
          </a:xfrm>
          <a:prstGeom prst="rect">
            <a:avLst/>
          </a:prstGeom>
          <a:noFill/>
        </p:spPr>
        <p:txBody>
          <a:bodyPr wrap="square" rtlCol="0">
            <a:spAutoFit/>
          </a:bodyPr>
          <a:lstStyle/>
          <a:p>
            <a:pPr algn="ctr"/>
            <a:r>
              <a:rPr lang="en-US" b="1" i="1" dirty="0" smtClean="0">
                <a:solidFill>
                  <a:srgbClr val="0000FF"/>
                </a:solidFill>
              </a:rPr>
              <a:t>Blue</a:t>
            </a:r>
            <a:r>
              <a:rPr lang="en-US" b="1" i="1" dirty="0" smtClean="0"/>
              <a:t> shaded area represents new ST BD curve range </a:t>
            </a:r>
          </a:p>
          <a:p>
            <a:pPr algn="ctr"/>
            <a:r>
              <a:rPr lang="en-US" b="1" i="1" dirty="0" smtClean="0"/>
              <a:t>-10C to  -30C</a:t>
            </a:r>
            <a:endParaRPr lang="en-US" b="1" i="1" dirty="0"/>
          </a:p>
        </p:txBody>
      </p:sp>
    </p:spTree>
    <p:extLst>
      <p:ext uri="{BB962C8B-B14F-4D97-AF65-F5344CB8AC3E}">
        <p14:creationId xmlns:p14="http://schemas.microsoft.com/office/powerpoint/2010/main" val="1236962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T_Master">
  <a:themeElements>
    <a:clrScheme name="ADT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T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DT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T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T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T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T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T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T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T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T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T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T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T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86730</TotalTime>
  <Words>1419</Words>
  <Application>Microsoft Macintosh PowerPoint</Application>
  <PresentationFormat>On-screen Show (4:3)</PresentationFormat>
  <Paragraphs>209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Courier</vt:lpstr>
      <vt:lpstr>Arial</vt:lpstr>
      <vt:lpstr>ADT_Master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IWSATC Presentation</dc:title>
  <dc:subject>ADT</dc:subject>
  <dc:creator>Tim Olander</dc:creator>
  <cp:lastModifiedBy>Tim Olander</cp:lastModifiedBy>
  <cp:revision>602</cp:revision>
  <cp:lastPrinted>2016-02-10T19:45:36Z</cp:lastPrinted>
  <dcterms:created xsi:type="dcterms:W3CDTF">2009-04-09T19:27:52Z</dcterms:created>
  <dcterms:modified xsi:type="dcterms:W3CDTF">2019-09-12T18:48:09Z</dcterms:modified>
</cp:coreProperties>
</file>